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5143500" cx="9144000"/>
  <p:notesSz cx="6858000" cy="9144000"/>
  <p:embeddedFontLst>
    <p:embeddedFont>
      <p:font typeface="Economica"/>
      <p:regular r:id="rId110"/>
      <p:bold r:id="rId111"/>
      <p:italic r:id="rId112"/>
      <p:boldItalic r:id="rId113"/>
    </p:embeddedFont>
    <p:embeddedFont>
      <p:font typeface="Roboto"/>
      <p:regular r:id="rId114"/>
      <p:bold r:id="rId115"/>
      <p:italic r:id="rId116"/>
      <p:boldItalic r:id="rId117"/>
    </p:embeddedFont>
    <p:embeddedFont>
      <p:font typeface="Montserrat"/>
      <p:regular r:id="rId118"/>
      <p:bold r:id="rId119"/>
      <p:italic r:id="rId120"/>
      <p:boldItalic r:id="rId121"/>
    </p:embeddedFont>
    <p:embeddedFont>
      <p:font typeface="Open Sans"/>
      <p:regular r:id="rId122"/>
      <p:bold r:id="rId123"/>
      <p:italic r:id="rId124"/>
      <p:boldItalic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C58A27-86F7-41F3-8A95-4586B5E1D1BE}">
  <a:tblStyle styleId="{1AC58A27-86F7-41F3-8A95-4586B5E1D1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Montserrat-boldItalic.fntdata"/><Relationship Id="rId25" Type="http://schemas.openxmlformats.org/officeDocument/2006/relationships/slide" Target="slides/slide19.xml"/><Relationship Id="rId120" Type="http://schemas.openxmlformats.org/officeDocument/2006/relationships/font" Target="fonts/Montserrat-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OpenSans-boldItalic.fntdata"/><Relationship Id="rId29" Type="http://schemas.openxmlformats.org/officeDocument/2006/relationships/slide" Target="slides/slide23.xml"/><Relationship Id="rId124" Type="http://schemas.openxmlformats.org/officeDocument/2006/relationships/font" Target="fonts/OpenSans-italic.fntdata"/><Relationship Id="rId123" Type="http://schemas.openxmlformats.org/officeDocument/2006/relationships/font" Target="fonts/OpenSans-bold.fntdata"/><Relationship Id="rId122" Type="http://schemas.openxmlformats.org/officeDocument/2006/relationships/font" Target="fonts/OpenSans-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Montserrat-regular.fntdata"/><Relationship Id="rId117" Type="http://schemas.openxmlformats.org/officeDocument/2006/relationships/font" Target="fonts/Roboto-boldItalic.fntdata"/><Relationship Id="rId116" Type="http://schemas.openxmlformats.org/officeDocument/2006/relationships/font" Target="fonts/Roboto-italic.fntdata"/><Relationship Id="rId115" Type="http://schemas.openxmlformats.org/officeDocument/2006/relationships/font" Target="fonts/Roboto-bold.fntdata"/><Relationship Id="rId119" Type="http://schemas.openxmlformats.org/officeDocument/2006/relationships/font" Target="fonts/Montserrat-bold.fntdata"/><Relationship Id="rId15" Type="http://schemas.openxmlformats.org/officeDocument/2006/relationships/slide" Target="slides/slide9.xml"/><Relationship Id="rId110" Type="http://schemas.openxmlformats.org/officeDocument/2006/relationships/font" Target="fonts/Economica-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oboto-regular.fntdata"/><Relationship Id="rId18" Type="http://schemas.openxmlformats.org/officeDocument/2006/relationships/slide" Target="slides/slide12.xml"/><Relationship Id="rId113" Type="http://schemas.openxmlformats.org/officeDocument/2006/relationships/font" Target="fonts/Economica-boldItalic.fntdata"/><Relationship Id="rId112" Type="http://schemas.openxmlformats.org/officeDocument/2006/relationships/font" Target="fonts/Economica-italic.fntdata"/><Relationship Id="rId111" Type="http://schemas.openxmlformats.org/officeDocument/2006/relationships/font" Target="fonts/Economica-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9f38424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9f38424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a0270f6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a0270f6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99f384242a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99f384242a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99f384242a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99f384242a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99f384242a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99f384242a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99f384242a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99f384242a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9f384242a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9f384242a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9f384242a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9f384242a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9f384242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9f384242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9f384242a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9f384242a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9f384242a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9f384242a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9f384242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9f384242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9f384242a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9f384242a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9f384242a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9f384242a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9f384242a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9f384242a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99f38424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99f38424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9f384242a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9f384242a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9f384242a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9f384242a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9f384242a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99f384242a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9f384242a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9f384242a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9f384242a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9f384242a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9f384242a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9f384242a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9f384242a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9f384242a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9f384242a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9f384242a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9f384242a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9f384242a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9f384242a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9f384242a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99f384242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99f384242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9f384242a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9f384242a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a0270f6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a0270f6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a0270f6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a0270f6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a0270f67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a0270f67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9f384242a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9f384242a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a0270f67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a0270f67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9f384242a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9f384242a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9f384242a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9f384242a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9f384242a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9f384242a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9f384242a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9f384242a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9f384242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9f384242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9f384242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9f384242a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9f384242a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9f384242a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9f384242a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9f384242a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a0270f67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a0270f67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9a0270f67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9a0270f67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a0270f6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a0270f6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9f384242a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9f384242a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9f384242a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9f384242a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9f384242a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9f384242a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9f384242a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99f384242a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9f384242a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9f384242a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9f384242a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99f384242a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99f384242a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99f384242a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9f384242a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9f384242a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9f384242a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9f384242a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9f384242a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9f384242a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9f384242a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9f384242a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99f384242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99f384242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9f384242a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9f384242a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99f384242a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99f384242a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99f384242a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99f384242a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9f384242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9f384242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9f384242a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9f384242a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9f384242a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99f384242a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9f384242a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9f384242a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99f384242a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99f384242a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99f384242a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99f384242a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99f384242a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99f384242a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99f384242a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99f384242a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9f384242a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9f384242a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9f384242a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99f384242a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99f384242a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99f384242a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9f384242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9f384242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99f384242a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99f384242a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99f384242a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99f384242a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9f384242a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99f384242a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99f384242a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99f384242a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99f384242a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99f384242a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9f384242a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9f384242a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99f384242a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99f384242a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99f384242a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99f384242a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9f384242a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9f384242a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99f384242a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99f384242a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9f384242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9f384242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99f384242a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99f384242a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99f384242a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99f384242a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99f384242a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99f384242a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9f384242a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99f384242a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99f384242a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99f384242a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99f384242a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99f384242a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9f384242a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9f384242a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99f384242a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99f384242a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99f384242a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99f384242a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99f384242a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99f384242a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99f384242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99f384242a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99f384242a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99f384242a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99f384242a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99f384242a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99f384242a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99f384242a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99f384242a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99f384242a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9f384242a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99f384242a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9f384242a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9f384242a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9f384242a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99f384242a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99f384242a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99f384242a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99f384242a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99f384242a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99f384242a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99f384242a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ocs.google.com/document/d/1FvlC0aJ4gclGQhM5VEKnhZUWauWUxYEuKeEr5eW6eos/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mywebpage.com/html/about.html" TargetMode="External"/><Relationship Id="rId4" Type="http://schemas.openxmlformats.org/officeDocument/2006/relationships/hyperlink" Target="http://www.mywebpage.com/html/about.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fontawesome.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docs.google.com/document/d/1FvlC0aJ4gclGQhM5VEKnhZUWauWUxYEuKeEr5eW6eos/edit?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waverly-demo.squarespace.com/" TargetMode="External"/><Relationship Id="rId4" Type="http://schemas.openxmlformats.org/officeDocument/2006/relationships/image" Target="../media/image3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256550" y="1477200"/>
            <a:ext cx="4913700" cy="218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HYPERTEXT MARKUP LANGUAGE</a:t>
            </a:r>
            <a:endParaRPr b="1" sz="48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HTML</a:t>
            </a:r>
            <a:endParaRPr sz="7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1865050"/>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ECOSYSTEM OF HTML</a:t>
            </a:r>
            <a:endParaRPr b="1" sz="4000">
              <a:solidFill>
                <a:srgbClr val="FF0000"/>
              </a:solidFill>
              <a:latin typeface="Open Sans"/>
              <a:ea typeface="Open Sans"/>
              <a:cs typeface="Open Sans"/>
              <a:sym typeface="Open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12"/>
          <p:cNvSpPr txBox="1"/>
          <p:nvPr>
            <p:ph type="title"/>
          </p:nvPr>
        </p:nvSpPr>
        <p:spPr>
          <a:xfrm>
            <a:off x="311700" y="575850"/>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RESET </a:t>
            </a:r>
            <a:r>
              <a:rPr b="1" lang="en" sz="3600">
                <a:solidFill>
                  <a:srgbClr val="FF0000"/>
                </a:solidFill>
                <a:latin typeface="Open Sans"/>
                <a:ea typeface="Open Sans"/>
                <a:cs typeface="Open Sans"/>
                <a:sym typeface="Open Sans"/>
              </a:rPr>
              <a:t>BUTTON</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Resets all form widgets to their default values.</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601" name="Google Shape;601;p112"/>
          <p:cNvPicPr preferRelativeResize="0"/>
          <p:nvPr/>
        </p:nvPicPr>
        <p:blipFill>
          <a:blip r:embed="rId3">
            <a:alphaModFix/>
          </a:blip>
          <a:stretch>
            <a:fillRect/>
          </a:stretch>
        </p:blipFill>
        <p:spPr>
          <a:xfrm>
            <a:off x="1209500" y="2347800"/>
            <a:ext cx="6725003" cy="22669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13"/>
          <p:cNvSpPr txBox="1"/>
          <p:nvPr>
            <p:ph type="title"/>
          </p:nvPr>
        </p:nvSpPr>
        <p:spPr>
          <a:xfrm>
            <a:off x="311700" y="575850"/>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ANONYMOUS</a:t>
            </a:r>
            <a:r>
              <a:rPr b="1" lang="en" sz="3600">
                <a:solidFill>
                  <a:srgbClr val="FF0000"/>
                </a:solidFill>
                <a:latin typeface="Open Sans"/>
                <a:ea typeface="Open Sans"/>
                <a:cs typeface="Open Sans"/>
                <a:sym typeface="Open Sans"/>
              </a:rPr>
              <a:t> </a:t>
            </a:r>
            <a:r>
              <a:rPr b="1" lang="en" sz="3600">
                <a:solidFill>
                  <a:srgbClr val="FF0000"/>
                </a:solidFill>
                <a:latin typeface="Open Sans"/>
                <a:ea typeface="Open Sans"/>
                <a:cs typeface="Open Sans"/>
                <a:sym typeface="Open Sans"/>
              </a:rPr>
              <a:t>BUTTON</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Buttons that have no automatic effect but can be customized using JavaScript code.</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607" name="Google Shape;607;p113"/>
          <p:cNvPicPr preferRelativeResize="0"/>
          <p:nvPr/>
        </p:nvPicPr>
        <p:blipFill>
          <a:blip r:embed="rId3">
            <a:alphaModFix/>
          </a:blip>
          <a:stretch>
            <a:fillRect/>
          </a:stretch>
        </p:blipFill>
        <p:spPr>
          <a:xfrm>
            <a:off x="1302375" y="2431425"/>
            <a:ext cx="7107194" cy="22669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14"/>
          <p:cNvSpPr txBox="1"/>
          <p:nvPr>
            <p:ph type="title"/>
          </p:nvPr>
        </p:nvSpPr>
        <p:spPr>
          <a:xfrm>
            <a:off x="311700" y="145750"/>
            <a:ext cx="8520600" cy="26142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IFRAME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An inline frame is used to embed another document within the current HTML document.</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It is typically used to load a youtube video into your web page</a:t>
            </a:r>
            <a:endParaRPr sz="1500">
              <a:solidFill>
                <a:srgbClr val="424242"/>
              </a:solidFill>
              <a:highlight>
                <a:srgbClr val="FEFEFE"/>
              </a:highlight>
              <a:latin typeface="Montserrat"/>
              <a:ea typeface="Montserrat"/>
              <a:cs typeface="Montserrat"/>
              <a:sym typeface="Montserrat"/>
            </a:endParaRPr>
          </a:p>
        </p:txBody>
      </p:sp>
      <p:pic>
        <p:nvPicPr>
          <p:cNvPr id="613" name="Google Shape;613;p114"/>
          <p:cNvPicPr preferRelativeResize="0"/>
          <p:nvPr/>
        </p:nvPicPr>
        <p:blipFill>
          <a:blip r:embed="rId3">
            <a:alphaModFix/>
          </a:blip>
          <a:stretch>
            <a:fillRect/>
          </a:stretch>
        </p:blipFill>
        <p:spPr>
          <a:xfrm>
            <a:off x="152400" y="3121425"/>
            <a:ext cx="8839198" cy="115993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15"/>
          <p:cNvSpPr txBox="1"/>
          <p:nvPr>
            <p:ph type="ctrTitle"/>
          </p:nvPr>
        </p:nvSpPr>
        <p:spPr>
          <a:xfrm>
            <a:off x="2340200" y="1693600"/>
            <a:ext cx="4913700" cy="10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THE END</a:t>
            </a:r>
            <a:endParaRPr sz="7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311700" y="1865050"/>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TAGS</a:t>
            </a:r>
            <a:endParaRPr b="1" sz="4000">
              <a:solidFill>
                <a:srgbClr val="FF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4"/>
          <p:cNvSpPr txBox="1"/>
          <p:nvPr>
            <p:ph type="title"/>
          </p:nvPr>
        </p:nvSpPr>
        <p:spPr>
          <a:xfrm>
            <a:off x="311700" y="159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Tags</a:t>
            </a:r>
            <a:endParaRPr sz="2400">
              <a:solidFill>
                <a:srgbClr val="FF0000"/>
              </a:solidFill>
              <a:latin typeface="Montserrat"/>
              <a:ea typeface="Montserrat"/>
              <a:cs typeface="Montserrat"/>
              <a:sym typeface="Montserrat"/>
            </a:endParaRPr>
          </a:p>
          <a:p>
            <a:pPr indent="0" lvl="0" marL="0" rtl="0" algn="just">
              <a:lnSpc>
                <a:spcPct val="150000"/>
              </a:lnSpc>
              <a:spcBef>
                <a:spcPts val="1000"/>
              </a:spcBef>
              <a:spcAft>
                <a:spcPts val="0"/>
              </a:spcAft>
              <a:buClr>
                <a:schemeClr val="dk1"/>
              </a:buClr>
              <a:buSzPts val="1100"/>
              <a:buFont typeface="Arial"/>
              <a:buNone/>
            </a:pPr>
            <a:r>
              <a:t/>
            </a:r>
            <a:endParaRPr sz="2400">
              <a:solidFill>
                <a:srgbClr val="FF0000"/>
              </a:solidFill>
              <a:latin typeface="Montserrat"/>
              <a:ea typeface="Montserrat"/>
              <a:cs typeface="Montserrat"/>
              <a:sym typeface="Montserrat"/>
            </a:endParaRPr>
          </a:p>
        </p:txBody>
      </p:sp>
      <p:sp>
        <p:nvSpPr>
          <p:cNvPr id="118" name="Google Shape;118;p24"/>
          <p:cNvSpPr txBox="1"/>
          <p:nvPr>
            <p:ph idx="1" type="body"/>
          </p:nvPr>
        </p:nvSpPr>
        <p:spPr>
          <a:xfrm>
            <a:off x="262525" y="788575"/>
            <a:ext cx="8520600" cy="4253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Tags are keywords enclosed in &lt;&gt; brackets.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Tags usually come in pairs. For said tags, there is an open tag and a closed tag.</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Example :  &lt;</a:t>
            </a:r>
            <a:r>
              <a:rPr b="1" lang="en" sz="1900">
                <a:latin typeface="Montserrat"/>
                <a:ea typeface="Montserrat"/>
                <a:cs typeface="Montserrat"/>
                <a:sym typeface="Montserrat"/>
              </a:rPr>
              <a:t>tagname</a:t>
            </a:r>
            <a:r>
              <a:rPr lang="en" sz="1900">
                <a:latin typeface="Montserrat"/>
                <a:ea typeface="Montserrat"/>
                <a:cs typeface="Montserrat"/>
                <a:sym typeface="Montserrat"/>
              </a:rPr>
              <a:t>&gt;Text&lt;/</a:t>
            </a:r>
            <a:r>
              <a:rPr b="1" lang="en" sz="1900">
                <a:latin typeface="Montserrat"/>
                <a:ea typeface="Montserrat"/>
                <a:cs typeface="Montserrat"/>
                <a:sym typeface="Montserrat"/>
              </a:rPr>
              <a:t>tagname</a:t>
            </a:r>
            <a:r>
              <a:rPr lang="en" sz="1900">
                <a:latin typeface="Montserrat"/>
                <a:ea typeface="Montserrat"/>
                <a:cs typeface="Montserrat"/>
                <a:sym typeface="Montserrat"/>
              </a:rPr>
              <a:t>&gt;</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Tags that don’t come in pairs are called self closing or empty tags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Example : &lt;</a:t>
            </a:r>
            <a:r>
              <a:rPr b="1" lang="en" sz="1900">
                <a:latin typeface="Montserrat"/>
                <a:ea typeface="Montserrat"/>
                <a:cs typeface="Montserrat"/>
                <a:sym typeface="Montserrat"/>
              </a:rPr>
              <a:t>tagname</a:t>
            </a:r>
            <a:r>
              <a:rPr lang="en" sz="1900">
                <a:latin typeface="Montserrat"/>
                <a:ea typeface="Montserrat"/>
                <a:cs typeface="Montserrat"/>
                <a:sym typeface="Montserrat"/>
              </a:rPr>
              <a:t>&gt;</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HTML is  a case insensitive language thus, tags can be written in lowercase or </a:t>
            </a:r>
            <a:r>
              <a:rPr lang="en" sz="1900">
                <a:latin typeface="Montserrat"/>
                <a:ea typeface="Montserrat"/>
                <a:cs typeface="Montserrat"/>
                <a:sym typeface="Montserrat"/>
              </a:rPr>
              <a:t>uppercase</a:t>
            </a:r>
            <a:r>
              <a:rPr lang="en" sz="1900">
                <a:latin typeface="Montserrat"/>
                <a:ea typeface="Montserrat"/>
                <a:cs typeface="Montserrat"/>
                <a:sym typeface="Montserrat"/>
              </a:rPr>
              <a:t> or mixed case. However, tags can be </a:t>
            </a:r>
            <a:endParaRPr sz="19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5"/>
          <p:cNvPicPr preferRelativeResize="0"/>
          <p:nvPr/>
        </p:nvPicPr>
        <p:blipFill>
          <a:blip r:embed="rId3">
            <a:alphaModFix/>
          </a:blip>
          <a:stretch>
            <a:fillRect/>
          </a:stretch>
        </p:blipFill>
        <p:spPr>
          <a:xfrm>
            <a:off x="913825" y="1959125"/>
            <a:ext cx="7616450" cy="2365675"/>
          </a:xfrm>
          <a:prstGeom prst="rect">
            <a:avLst/>
          </a:prstGeom>
          <a:noFill/>
          <a:ln>
            <a:noFill/>
          </a:ln>
        </p:spPr>
      </p:pic>
      <p:sp>
        <p:nvSpPr>
          <p:cNvPr id="124" name="Google Shape;124;p25"/>
          <p:cNvSpPr txBox="1"/>
          <p:nvPr>
            <p:ph type="title"/>
          </p:nvPr>
        </p:nvSpPr>
        <p:spPr>
          <a:xfrm>
            <a:off x="283275" y="984900"/>
            <a:ext cx="861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Montserrat"/>
                <a:ea typeface="Montserrat"/>
                <a:cs typeface="Montserrat"/>
                <a:sym typeface="Montserrat"/>
              </a:rPr>
              <a:t>THE ANATOMY OF A TAG</a:t>
            </a:r>
            <a:endParaRPr sz="2400">
              <a:solidFill>
                <a:srgbClr val="FF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311700" y="1865050"/>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ATTRIBUTES</a:t>
            </a:r>
            <a:endParaRPr b="1" sz="4000">
              <a:solidFill>
                <a:srgbClr val="FF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ph type="title"/>
          </p:nvPr>
        </p:nvSpPr>
        <p:spPr>
          <a:xfrm>
            <a:off x="311700" y="159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Attributes</a:t>
            </a:r>
            <a:endParaRPr sz="2400">
              <a:solidFill>
                <a:srgbClr val="FF0000"/>
              </a:solidFill>
              <a:latin typeface="Montserrat"/>
              <a:ea typeface="Montserrat"/>
              <a:cs typeface="Montserrat"/>
              <a:sym typeface="Montserrat"/>
            </a:endParaRPr>
          </a:p>
          <a:p>
            <a:pPr indent="0" lvl="0" marL="0" rtl="0" algn="just">
              <a:lnSpc>
                <a:spcPct val="150000"/>
              </a:lnSpc>
              <a:spcBef>
                <a:spcPts val="1000"/>
              </a:spcBef>
              <a:spcAft>
                <a:spcPts val="0"/>
              </a:spcAft>
              <a:buClr>
                <a:schemeClr val="dk1"/>
              </a:buClr>
              <a:buSzPts val="1100"/>
              <a:buFont typeface="Arial"/>
              <a:buNone/>
            </a:pPr>
            <a:r>
              <a:t/>
            </a:r>
            <a:endParaRPr sz="2400">
              <a:solidFill>
                <a:srgbClr val="FF0000"/>
              </a:solidFill>
              <a:latin typeface="Montserrat"/>
              <a:ea typeface="Montserrat"/>
              <a:cs typeface="Montserrat"/>
              <a:sym typeface="Montserrat"/>
            </a:endParaRPr>
          </a:p>
        </p:txBody>
      </p:sp>
      <p:sp>
        <p:nvSpPr>
          <p:cNvPr id="135" name="Google Shape;135;p27"/>
          <p:cNvSpPr txBox="1"/>
          <p:nvPr>
            <p:ph idx="1" type="body"/>
          </p:nvPr>
        </p:nvSpPr>
        <p:spPr>
          <a:xfrm>
            <a:off x="262525" y="788575"/>
            <a:ext cx="8520600" cy="42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a:latin typeface="Montserrat"/>
                <a:ea typeface="Montserrat"/>
                <a:cs typeface="Montserrat"/>
                <a:sym typeface="Montserrat"/>
              </a:rPr>
              <a:t>In addition to tags, another major component of HTML is Attributes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Attributes provide additional information about an element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Attributes are always specified in the start tag</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Attributes usually come in name/value pairs like: name="value"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All HTML elements can have attributes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Some attributes can only be used on specific elements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Example of HTML Attributes :</a:t>
            </a:r>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283275" y="984900"/>
            <a:ext cx="861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Montserrat"/>
                <a:ea typeface="Montserrat"/>
                <a:cs typeface="Montserrat"/>
                <a:sym typeface="Montserrat"/>
              </a:rPr>
              <a:t>HOW TO ASSIGN ATTRIBUTES TO ELEMENTS</a:t>
            </a:r>
            <a:endParaRPr sz="2400">
              <a:solidFill>
                <a:srgbClr val="FF0000"/>
              </a:solidFill>
              <a:latin typeface="Montserrat"/>
              <a:ea typeface="Montserrat"/>
              <a:cs typeface="Montserrat"/>
              <a:sym typeface="Montserrat"/>
            </a:endParaRPr>
          </a:p>
        </p:txBody>
      </p:sp>
      <p:pic>
        <p:nvPicPr>
          <p:cNvPr id="141" name="Google Shape;141;p28"/>
          <p:cNvPicPr preferRelativeResize="0"/>
          <p:nvPr/>
        </p:nvPicPr>
        <p:blipFill>
          <a:blip r:embed="rId3">
            <a:alphaModFix/>
          </a:blip>
          <a:stretch>
            <a:fillRect/>
          </a:stretch>
        </p:blipFill>
        <p:spPr>
          <a:xfrm>
            <a:off x="1214150" y="1993125"/>
            <a:ext cx="7077075" cy="171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9"/>
          <p:cNvSpPr txBox="1"/>
          <p:nvPr>
            <p:ph type="title"/>
          </p:nvPr>
        </p:nvSpPr>
        <p:spPr>
          <a:xfrm>
            <a:off x="423275" y="1718675"/>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COMMENTS</a:t>
            </a:r>
            <a:endParaRPr b="1" sz="4000">
              <a:solidFill>
                <a:srgbClr val="FF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type="title"/>
          </p:nvPr>
        </p:nvSpPr>
        <p:spPr>
          <a:xfrm>
            <a:off x="283275" y="984900"/>
            <a:ext cx="861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Montserrat"/>
                <a:ea typeface="Montserrat"/>
                <a:cs typeface="Montserrat"/>
                <a:sym typeface="Montserrat"/>
              </a:rPr>
              <a:t>COMMENTS</a:t>
            </a:r>
            <a:endParaRPr sz="2400">
              <a:solidFill>
                <a:srgbClr val="FF0000"/>
              </a:solidFill>
              <a:latin typeface="Montserrat"/>
              <a:ea typeface="Montserrat"/>
              <a:cs typeface="Montserrat"/>
              <a:sym typeface="Montserrat"/>
            </a:endParaRPr>
          </a:p>
        </p:txBody>
      </p:sp>
      <p:pic>
        <p:nvPicPr>
          <p:cNvPr id="152" name="Google Shape;152;p30"/>
          <p:cNvPicPr preferRelativeResize="0"/>
          <p:nvPr/>
        </p:nvPicPr>
        <p:blipFill>
          <a:blip r:embed="rId3">
            <a:alphaModFix/>
          </a:blip>
          <a:stretch>
            <a:fillRect/>
          </a:stretch>
        </p:blipFill>
        <p:spPr>
          <a:xfrm>
            <a:off x="2303175" y="1710000"/>
            <a:ext cx="4572000" cy="2581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311700" y="1865050"/>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BOILERPLATE CODE</a:t>
            </a:r>
            <a:endParaRPr b="1" sz="4000">
              <a:solidFill>
                <a:srgbClr val="FF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1659075"/>
            <a:ext cx="8520600" cy="10173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AGENDA</a:t>
            </a:r>
            <a:endParaRPr sz="480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59150" y="241700"/>
            <a:ext cx="861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Montserrat"/>
                <a:ea typeface="Montserrat"/>
                <a:cs typeface="Montserrat"/>
                <a:sym typeface="Montserrat"/>
              </a:rPr>
              <a:t>Skelton Code that every page requires</a:t>
            </a:r>
            <a:endParaRPr sz="2400">
              <a:solidFill>
                <a:srgbClr val="FF0000"/>
              </a:solidFill>
              <a:latin typeface="Montserrat"/>
              <a:ea typeface="Montserrat"/>
              <a:cs typeface="Montserrat"/>
              <a:sym typeface="Montserrat"/>
            </a:endParaRPr>
          </a:p>
        </p:txBody>
      </p:sp>
      <p:pic>
        <p:nvPicPr>
          <p:cNvPr id="163" name="Google Shape;163;p32"/>
          <p:cNvPicPr preferRelativeResize="0"/>
          <p:nvPr/>
        </p:nvPicPr>
        <p:blipFill>
          <a:blip r:embed="rId3">
            <a:alphaModFix/>
          </a:blip>
          <a:stretch>
            <a:fillRect/>
          </a:stretch>
        </p:blipFill>
        <p:spPr>
          <a:xfrm>
            <a:off x="1891350" y="1238125"/>
            <a:ext cx="5361275" cy="328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3"/>
          <p:cNvSpPr txBox="1"/>
          <p:nvPr>
            <p:ph type="title"/>
          </p:nvPr>
        </p:nvSpPr>
        <p:spPr>
          <a:xfrm>
            <a:off x="423275" y="1718675"/>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HEADINGS</a:t>
            </a:r>
            <a:endParaRPr b="1" sz="4000">
              <a:solidFill>
                <a:srgbClr val="FF00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4"/>
          <p:cNvPicPr preferRelativeResize="0"/>
          <p:nvPr/>
        </p:nvPicPr>
        <p:blipFill>
          <a:blip r:embed="rId3">
            <a:alphaModFix/>
          </a:blip>
          <a:stretch>
            <a:fillRect/>
          </a:stretch>
        </p:blipFill>
        <p:spPr>
          <a:xfrm>
            <a:off x="1490550" y="304800"/>
            <a:ext cx="6527760" cy="4838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Headings</a:t>
            </a:r>
            <a:endParaRPr sz="2400">
              <a:solidFill>
                <a:srgbClr val="FF0000"/>
              </a:solidFill>
              <a:latin typeface="Montserrat"/>
              <a:ea typeface="Montserrat"/>
              <a:cs typeface="Montserrat"/>
              <a:sym typeface="Montserrat"/>
            </a:endParaRPr>
          </a:p>
        </p:txBody>
      </p:sp>
      <p:sp>
        <p:nvSpPr>
          <p:cNvPr id="179" name="Google Shape;179;p35"/>
          <p:cNvSpPr txBox="1"/>
          <p:nvPr>
            <p:ph idx="1" type="body"/>
          </p:nvPr>
        </p:nvSpPr>
        <p:spPr>
          <a:xfrm>
            <a:off x="367350" y="616925"/>
            <a:ext cx="8520600" cy="432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There are six heading elements — &lt;h1&gt;, &lt;h2&gt;, &lt;h3&gt;, &lt;h4&gt;, &lt;h5&gt;, and &lt;h6&gt;.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Each element represents a different level of content in the document;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&lt;h1&gt; represents the main heading</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 &lt;h2&gt; represents subheadings, &lt;h3&gt; represents sub-subheadings, and so on up until &lt;h6&gt;</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ph type="title"/>
          </p:nvPr>
        </p:nvSpPr>
        <p:spPr>
          <a:xfrm>
            <a:off x="423275" y="1718675"/>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PARAGRAPHS</a:t>
            </a:r>
            <a:endParaRPr b="1" sz="4000">
              <a:solidFill>
                <a:srgbClr val="FF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7"/>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Paragraphs</a:t>
            </a:r>
            <a:endParaRPr sz="2400">
              <a:solidFill>
                <a:srgbClr val="FF0000"/>
              </a:solidFill>
              <a:latin typeface="Montserrat"/>
              <a:ea typeface="Montserrat"/>
              <a:cs typeface="Montserrat"/>
              <a:sym typeface="Montserrat"/>
            </a:endParaRPr>
          </a:p>
        </p:txBody>
      </p:sp>
      <p:sp>
        <p:nvSpPr>
          <p:cNvPr id="190" name="Google Shape;190;p37"/>
          <p:cNvSpPr txBox="1"/>
          <p:nvPr>
            <p:ph idx="1" type="body"/>
          </p:nvPr>
        </p:nvSpPr>
        <p:spPr>
          <a:xfrm>
            <a:off x="367350" y="616925"/>
            <a:ext cx="8520600" cy="432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In HTML, each paragraph has to be wrapped in a &lt;p&gt; element.</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pic>
        <p:nvPicPr>
          <p:cNvPr id="191" name="Google Shape;191;p37"/>
          <p:cNvPicPr preferRelativeResize="0"/>
          <p:nvPr/>
        </p:nvPicPr>
        <p:blipFill>
          <a:blip r:embed="rId3">
            <a:alphaModFix/>
          </a:blip>
          <a:stretch>
            <a:fillRect/>
          </a:stretch>
        </p:blipFill>
        <p:spPr>
          <a:xfrm>
            <a:off x="708575" y="1314563"/>
            <a:ext cx="6096000" cy="3267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423275" y="1718675"/>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LISTS</a:t>
            </a:r>
            <a:endParaRPr b="1" sz="4000">
              <a:solidFill>
                <a:srgbClr val="FF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9"/>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Lists</a:t>
            </a:r>
            <a:endParaRPr sz="2400">
              <a:solidFill>
                <a:srgbClr val="FF0000"/>
              </a:solidFill>
              <a:latin typeface="Montserrat"/>
              <a:ea typeface="Montserrat"/>
              <a:cs typeface="Montserrat"/>
              <a:sym typeface="Montserrat"/>
            </a:endParaRPr>
          </a:p>
        </p:txBody>
      </p:sp>
      <p:sp>
        <p:nvSpPr>
          <p:cNvPr id="207" name="Google Shape;207;p40"/>
          <p:cNvSpPr txBox="1"/>
          <p:nvPr>
            <p:ph idx="1" type="body"/>
          </p:nvPr>
        </p:nvSpPr>
        <p:spPr>
          <a:xfrm>
            <a:off x="367350" y="616925"/>
            <a:ext cx="8520600" cy="432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Like real physical lists there are lists on web pages as well.</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HTML supports two major types of lists:</a:t>
            </a:r>
            <a:endParaRPr>
              <a:latin typeface="Montserrat"/>
              <a:ea typeface="Montserrat"/>
              <a:cs typeface="Montserrat"/>
              <a:sym typeface="Montserrat"/>
            </a:endParaRPr>
          </a:p>
          <a:p>
            <a:pPr indent="-349250" lvl="1" marL="914400" rtl="0" algn="l">
              <a:spcBef>
                <a:spcPts val="0"/>
              </a:spcBef>
              <a:spcAft>
                <a:spcPts val="0"/>
              </a:spcAft>
              <a:buSzPts val="1900"/>
              <a:buFont typeface="Montserrat"/>
              <a:buChar char="○"/>
            </a:pPr>
            <a:r>
              <a:rPr lang="en" sz="1900">
                <a:latin typeface="Montserrat"/>
                <a:ea typeface="Montserrat"/>
                <a:cs typeface="Montserrat"/>
                <a:sym typeface="Montserrat"/>
              </a:rPr>
              <a:t>Ordered List -Ordered lists are lists in which the order of the items does matter. </a:t>
            </a:r>
            <a:endParaRPr sz="1900">
              <a:latin typeface="Montserrat"/>
              <a:ea typeface="Montserrat"/>
              <a:cs typeface="Montserrat"/>
              <a:sym typeface="Montserrat"/>
            </a:endParaRPr>
          </a:p>
          <a:p>
            <a:pPr indent="-349250" lvl="1" marL="914400" rtl="0" algn="l">
              <a:spcBef>
                <a:spcPts val="0"/>
              </a:spcBef>
              <a:spcAft>
                <a:spcPts val="0"/>
              </a:spcAft>
              <a:buSzPts val="1900"/>
              <a:buFont typeface="Montserrat"/>
              <a:buChar char="○"/>
            </a:pPr>
            <a:r>
              <a:t/>
            </a:r>
            <a:endParaRPr sz="1900">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Lab 1</a:t>
            </a:r>
            <a:r>
              <a:rPr b="1" lang="en" sz="3600">
                <a:solidFill>
                  <a:srgbClr val="FF0000"/>
                </a:solidFill>
                <a:latin typeface="Open Sans"/>
                <a:ea typeface="Open Sans"/>
                <a:cs typeface="Open Sans"/>
                <a:sym typeface="Open Sans"/>
              </a:rPr>
              <a:t> (Question 1)</a:t>
            </a:r>
            <a:endParaRPr b="1" sz="1900">
              <a:solidFill>
                <a:srgbClr val="424242"/>
              </a:solidFill>
              <a:highlight>
                <a:srgbClr val="FEFEFE"/>
              </a:highlight>
              <a:latin typeface="Roboto"/>
              <a:ea typeface="Roboto"/>
              <a:cs typeface="Roboto"/>
              <a:sym typeface="Roboto"/>
            </a:endParaRPr>
          </a:p>
          <a:p>
            <a:pPr indent="0" lvl="0" marL="0" rtl="0" algn="ctr">
              <a:lnSpc>
                <a:spcPct val="150000"/>
              </a:lnSpc>
              <a:spcBef>
                <a:spcPts val="1000"/>
              </a:spcBef>
              <a:spcAft>
                <a:spcPts val="0"/>
              </a:spcAft>
              <a:buClr>
                <a:schemeClr val="dk1"/>
              </a:buClr>
              <a:buSzPts val="1100"/>
              <a:buFont typeface="Arial"/>
              <a:buNone/>
            </a:pPr>
            <a:r>
              <a:rPr lang="en" sz="1500" u="sng">
                <a:solidFill>
                  <a:schemeClr val="hlink"/>
                </a:solidFill>
                <a:highlight>
                  <a:srgbClr val="FEFEFE"/>
                </a:highlight>
                <a:latin typeface="Montserrat"/>
                <a:ea typeface="Montserrat"/>
                <a:cs typeface="Montserrat"/>
                <a:sym typeface="Montserrat"/>
                <a:hlinkClick r:id="rId3"/>
              </a:rPr>
              <a:t>https://docs.google.com/document/d/1FvlC0aJ4gclGQhM5VEKnhZUWauWUxYEuKeEr5eW6eos/edit?usp=sharing</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8970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Montserrat"/>
                <a:ea typeface="Montserrat"/>
                <a:cs typeface="Montserrat"/>
                <a:sym typeface="Montserrat"/>
              </a:rPr>
              <a:t>Agenda</a:t>
            </a:r>
            <a:endParaRPr sz="2400">
              <a:solidFill>
                <a:srgbClr val="FF0000"/>
              </a:solidFill>
              <a:latin typeface="Montserrat"/>
              <a:ea typeface="Montserrat"/>
              <a:cs typeface="Montserrat"/>
              <a:sym typeface="Montserrat"/>
            </a:endParaRPr>
          </a:p>
        </p:txBody>
      </p:sp>
      <p:sp>
        <p:nvSpPr>
          <p:cNvPr id="65" name="Google Shape;65;p15"/>
          <p:cNvSpPr txBox="1"/>
          <p:nvPr>
            <p:ph idx="1" type="body"/>
          </p:nvPr>
        </p:nvSpPr>
        <p:spPr>
          <a:xfrm>
            <a:off x="311700" y="743850"/>
            <a:ext cx="8520600" cy="4271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100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Introduction to </a:t>
            </a:r>
            <a:r>
              <a:rPr lang="en" sz="1600">
                <a:solidFill>
                  <a:srgbClr val="333333"/>
                </a:solidFill>
                <a:highlight>
                  <a:srgbClr val="F7FBFF"/>
                </a:highlight>
                <a:latin typeface="Montserrat"/>
                <a:ea typeface="Montserrat"/>
                <a:cs typeface="Montserrat"/>
                <a:sym typeface="Montserrat"/>
              </a:rPr>
              <a:t>HTML and its Ecosystem(Tags and attributes)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Boilerplate code</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Headings, Lists , Paragraphs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Hyperlinks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Images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Block vs inline</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Whitespace and Character E</a:t>
            </a:r>
            <a:r>
              <a:rPr lang="en" sz="1600">
                <a:solidFill>
                  <a:srgbClr val="333333"/>
                </a:solidFill>
                <a:highlight>
                  <a:srgbClr val="F7FBFF"/>
                </a:highlight>
                <a:latin typeface="Montserrat"/>
                <a:ea typeface="Montserrat"/>
                <a:cs typeface="Montserrat"/>
                <a:sym typeface="Montserrat"/>
              </a:rPr>
              <a:t>ntities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Structuring files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Container Elements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Tables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Forms</a:t>
            </a:r>
            <a:endParaRPr sz="1600">
              <a:solidFill>
                <a:srgbClr val="333333"/>
              </a:solidFill>
              <a:highlight>
                <a:srgbClr val="F7FBFF"/>
              </a:highlight>
              <a:latin typeface="Montserrat"/>
              <a:ea typeface="Montserrat"/>
              <a:cs typeface="Montserrat"/>
              <a:sym typeface="Montserrat"/>
            </a:endParaRPr>
          </a:p>
          <a:p>
            <a:pPr indent="0" lvl="0" marL="457200" rtl="0" algn="just">
              <a:lnSpc>
                <a:spcPct val="150000"/>
              </a:lnSpc>
              <a:spcBef>
                <a:spcPts val="1000"/>
              </a:spcBef>
              <a:spcAft>
                <a:spcPts val="0"/>
              </a:spcAft>
              <a:buNone/>
            </a:pPr>
            <a:r>
              <a:t/>
            </a:r>
            <a:endParaRPr sz="1600">
              <a:solidFill>
                <a:srgbClr val="333333"/>
              </a:solidFill>
              <a:highlight>
                <a:srgbClr val="F7FBFF"/>
              </a:highlight>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311700" y="731525"/>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HYPERLINKS</a:t>
            </a:r>
            <a:endParaRPr b="1" sz="4000">
              <a:solidFill>
                <a:srgbClr val="FF0000"/>
              </a:solidFill>
              <a:latin typeface="Open Sans"/>
              <a:ea typeface="Open Sans"/>
              <a:cs typeface="Open Sans"/>
              <a:sym typeface="Open Sans"/>
            </a:endParaRPr>
          </a:p>
        </p:txBody>
      </p:sp>
      <p:pic>
        <p:nvPicPr>
          <p:cNvPr id="218" name="Google Shape;218;p42"/>
          <p:cNvPicPr preferRelativeResize="0"/>
          <p:nvPr/>
        </p:nvPicPr>
        <p:blipFill>
          <a:blip r:embed="rId3">
            <a:alphaModFix/>
          </a:blip>
          <a:stretch>
            <a:fillRect/>
          </a:stretch>
        </p:blipFill>
        <p:spPr>
          <a:xfrm>
            <a:off x="3269650" y="1898225"/>
            <a:ext cx="2489532" cy="19533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3"/>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Hyperlinks</a:t>
            </a:r>
            <a:endParaRPr sz="2400">
              <a:solidFill>
                <a:srgbClr val="FF0000"/>
              </a:solidFill>
              <a:latin typeface="Montserrat"/>
              <a:ea typeface="Montserrat"/>
              <a:cs typeface="Montserrat"/>
              <a:sym typeface="Montserrat"/>
            </a:endParaRPr>
          </a:p>
        </p:txBody>
      </p:sp>
      <p:sp>
        <p:nvSpPr>
          <p:cNvPr id="224" name="Google Shape;224;p43"/>
          <p:cNvSpPr txBox="1"/>
          <p:nvPr>
            <p:ph idx="1" type="body"/>
          </p:nvPr>
        </p:nvSpPr>
        <p:spPr>
          <a:xfrm>
            <a:off x="367350" y="616925"/>
            <a:ext cx="8520600" cy="432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Hyperlinks allow us to link our documents to any other document (or other resource)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We can also link to specific parts of documents.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 link is created by wrapping the text (or other images) inside an &lt;a&gt; element, and giving it an href attribute (also known as a Hypertext Reference )that will contain the web address you want the link to point to.</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Example </a:t>
            </a:r>
            <a:endParaRPr>
              <a:latin typeface="Montserrat"/>
              <a:ea typeface="Montserrat"/>
              <a:cs typeface="Montserrat"/>
              <a:sym typeface="Montserrat"/>
            </a:endParaRPr>
          </a:p>
        </p:txBody>
      </p:sp>
      <p:pic>
        <p:nvPicPr>
          <p:cNvPr id="225" name="Google Shape;225;p43"/>
          <p:cNvPicPr preferRelativeResize="0"/>
          <p:nvPr/>
        </p:nvPicPr>
        <p:blipFill>
          <a:blip r:embed="rId3">
            <a:alphaModFix/>
          </a:blip>
          <a:stretch>
            <a:fillRect/>
          </a:stretch>
        </p:blipFill>
        <p:spPr>
          <a:xfrm>
            <a:off x="1987688" y="2879025"/>
            <a:ext cx="7038975" cy="342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Absolute vs Relative URLs</a:t>
            </a:r>
            <a:endParaRPr sz="2400">
              <a:solidFill>
                <a:srgbClr val="FF0000"/>
              </a:solidFill>
              <a:latin typeface="Montserrat"/>
              <a:ea typeface="Montserrat"/>
              <a:cs typeface="Montserrat"/>
              <a:sym typeface="Montserrat"/>
            </a:endParaRPr>
          </a:p>
        </p:txBody>
      </p:sp>
      <p:sp>
        <p:nvSpPr>
          <p:cNvPr id="231" name="Google Shape;231;p44"/>
          <p:cNvSpPr txBox="1"/>
          <p:nvPr>
            <p:ph idx="1" type="body"/>
          </p:nvPr>
        </p:nvSpPr>
        <p:spPr>
          <a:xfrm>
            <a:off x="367350" y="616925"/>
            <a:ext cx="8520600" cy="432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b="1" lang="en">
                <a:latin typeface="Montserrat"/>
                <a:ea typeface="Montserrat"/>
                <a:cs typeface="Montserrat"/>
                <a:sym typeface="Montserrat"/>
              </a:rPr>
              <a:t>An absolute URL</a:t>
            </a:r>
            <a:r>
              <a:rPr lang="en">
                <a:latin typeface="Montserrat"/>
                <a:ea typeface="Montserrat"/>
                <a:cs typeface="Montserrat"/>
                <a:sym typeface="Montserrat"/>
              </a:rPr>
              <a:t> points to a location defined by its absolute location on the web, including protocol and domain name.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Example, if an about.html page is uploaded to a directory called </a:t>
            </a:r>
            <a:r>
              <a:rPr b="1" lang="en">
                <a:latin typeface="Montserrat"/>
                <a:ea typeface="Montserrat"/>
                <a:cs typeface="Montserrat"/>
                <a:sym typeface="Montserrat"/>
              </a:rPr>
              <a:t>html</a:t>
            </a:r>
            <a:r>
              <a:rPr lang="en">
                <a:latin typeface="Montserrat"/>
                <a:ea typeface="Montserrat"/>
                <a:cs typeface="Montserrat"/>
                <a:sym typeface="Montserrat"/>
              </a:rPr>
              <a:t> that sits inside the root of a web server, and the web site's domain is http://www.mywebpage.com, the page would be available at :   </a:t>
            </a:r>
            <a:r>
              <a:rPr b="1" lang="en" u="sng">
                <a:solidFill>
                  <a:schemeClr val="hlink"/>
                </a:solidFill>
                <a:latin typeface="Montserrat"/>
                <a:ea typeface="Montserrat"/>
                <a:cs typeface="Montserrat"/>
                <a:sym typeface="Montserrat"/>
                <a:hlinkClick r:id="rId3"/>
              </a:rPr>
              <a:t>http://www.mywebpage.com/html/about.html</a:t>
            </a:r>
            <a:endParaRPr b="1">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b="1" lang="en">
                <a:latin typeface="Montserrat"/>
                <a:ea typeface="Montserrat"/>
                <a:cs typeface="Montserrat"/>
                <a:sym typeface="Montserrat"/>
              </a:rPr>
              <a:t>An absolute URL </a:t>
            </a:r>
            <a:r>
              <a:rPr lang="en">
                <a:latin typeface="Montserrat"/>
                <a:ea typeface="Montserrat"/>
                <a:cs typeface="Montserrat"/>
                <a:sym typeface="Montserrat"/>
              </a:rPr>
              <a:t>will always point to the same location, no matter where it is used.</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b="1" lang="en">
                <a:latin typeface="Montserrat"/>
                <a:ea typeface="Montserrat"/>
                <a:cs typeface="Montserrat"/>
                <a:sym typeface="Montserrat"/>
              </a:rPr>
              <a:t>Relative URL</a:t>
            </a:r>
            <a:r>
              <a:rPr lang="en">
                <a:latin typeface="Montserrat"/>
                <a:ea typeface="Montserrat"/>
                <a:cs typeface="Montserrat"/>
                <a:sym typeface="Montserrat"/>
              </a:rPr>
              <a:t> points to a location that is relative to the file you are linking from</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For example, if we wanted to link to about about.html from the home page then the address would be file at </a:t>
            </a:r>
            <a:r>
              <a:rPr b="1" lang="en" u="sng">
                <a:solidFill>
                  <a:schemeClr val="accent5"/>
                </a:solidFill>
                <a:latin typeface="Montserrat"/>
                <a:ea typeface="Montserrat"/>
                <a:cs typeface="Montserrat"/>
                <a:sym typeface="Montserrat"/>
                <a:hlinkClick r:id="rId4">
                  <a:extLst>
                    <a:ext uri="{A12FA001-AC4F-418D-AE19-62706E023703}">
                      <ahyp:hlinkClr val="tx"/>
                    </a:ext>
                  </a:extLst>
                </a:hlinkClick>
              </a:rPr>
              <a:t>html/about.html</a:t>
            </a:r>
            <a:endParaRPr b="1">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5"/>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Link Best Practices</a:t>
            </a:r>
            <a:endParaRPr sz="2400">
              <a:solidFill>
                <a:srgbClr val="FF0000"/>
              </a:solidFill>
              <a:latin typeface="Montserrat"/>
              <a:ea typeface="Montserrat"/>
              <a:cs typeface="Montserrat"/>
              <a:sym typeface="Montserrat"/>
            </a:endParaRPr>
          </a:p>
        </p:txBody>
      </p:sp>
      <p:sp>
        <p:nvSpPr>
          <p:cNvPr id="237" name="Google Shape;237;p45"/>
          <p:cNvSpPr txBox="1"/>
          <p:nvPr>
            <p:ph idx="1" type="body"/>
          </p:nvPr>
        </p:nvSpPr>
        <p:spPr>
          <a:xfrm>
            <a:off x="367350" y="616925"/>
            <a:ext cx="8520600" cy="432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Always make sure your links are accessible to all readers, regardless of their current context and which tools they prefer.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For example:</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a:latin typeface="Montserrat"/>
                <a:ea typeface="Montserrat"/>
                <a:cs typeface="Montserrat"/>
                <a:sym typeface="Montserrat"/>
              </a:rPr>
              <a:t>Screen Reader users like jumping around from link to link on the page, and reading links out of context.</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a:latin typeface="Montserrat"/>
                <a:ea typeface="Montserrat"/>
                <a:cs typeface="Montserrat"/>
                <a:sym typeface="Montserrat"/>
              </a:rPr>
              <a:t>Search engines use link text to index target files, so it is a good idea to include keywords in your link text to effectively describe what is being linked to.</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a:latin typeface="Montserrat"/>
                <a:ea typeface="Montserrat"/>
                <a:cs typeface="Montserrat"/>
                <a:sym typeface="Montserrat"/>
              </a:rPr>
              <a:t>Visual readers skim over the page rather than reading every word, and their eyes will be drawn to page features that stand out, like links. They will find descriptive link text useful.</a:t>
            </a:r>
            <a:endParaRPr>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6"/>
          <p:cNvSpPr txBox="1"/>
          <p:nvPr>
            <p:ph type="title"/>
          </p:nvPr>
        </p:nvSpPr>
        <p:spPr>
          <a:xfrm>
            <a:off x="311700" y="692575"/>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IMAGES</a:t>
            </a:r>
            <a:endParaRPr b="1" sz="4000">
              <a:solidFill>
                <a:srgbClr val="FF0000"/>
              </a:solidFill>
              <a:latin typeface="Open Sans"/>
              <a:ea typeface="Open Sans"/>
              <a:cs typeface="Open Sans"/>
              <a:sym typeface="Open Sans"/>
            </a:endParaRPr>
          </a:p>
        </p:txBody>
      </p:sp>
      <p:pic>
        <p:nvPicPr>
          <p:cNvPr id="243" name="Google Shape;243;p46"/>
          <p:cNvPicPr preferRelativeResize="0"/>
          <p:nvPr/>
        </p:nvPicPr>
        <p:blipFill>
          <a:blip r:embed="rId3">
            <a:alphaModFix/>
          </a:blip>
          <a:stretch>
            <a:fillRect/>
          </a:stretch>
        </p:blipFill>
        <p:spPr>
          <a:xfrm>
            <a:off x="1952739" y="1635025"/>
            <a:ext cx="5238528" cy="27502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7"/>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Image</a:t>
            </a:r>
            <a:endParaRPr sz="2400">
              <a:solidFill>
                <a:srgbClr val="FF0000"/>
              </a:solidFill>
              <a:latin typeface="Montserrat"/>
              <a:ea typeface="Montserrat"/>
              <a:cs typeface="Montserrat"/>
              <a:sym typeface="Montserrat"/>
            </a:endParaRPr>
          </a:p>
        </p:txBody>
      </p:sp>
      <p:sp>
        <p:nvSpPr>
          <p:cNvPr id="249" name="Google Shape;249;p47"/>
          <p:cNvSpPr txBox="1"/>
          <p:nvPr>
            <p:ph idx="1" type="body"/>
          </p:nvPr>
        </p:nvSpPr>
        <p:spPr>
          <a:xfrm>
            <a:off x="367350" y="616925"/>
            <a:ext cx="8520600" cy="432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To put a simple image on a webpage, we use the &lt;img&gt; element.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This is an empty element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The &lt;img&gt; element requires a minimum of one attribute to be useful src.</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The src attribute contains a path pointing to the image you want to embed in the page,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Another attribute that you should use is (</a:t>
            </a:r>
            <a:r>
              <a:rPr b="1" lang="en">
                <a:latin typeface="Montserrat"/>
                <a:ea typeface="Montserrat"/>
                <a:cs typeface="Montserrat"/>
                <a:sym typeface="Montserrat"/>
              </a:rPr>
              <a:t>alt</a:t>
            </a:r>
            <a:r>
              <a:rPr lang="en">
                <a:latin typeface="Montserrat"/>
                <a:ea typeface="Montserrat"/>
                <a:cs typeface="Montserrat"/>
                <a:sym typeface="Montserrat"/>
              </a:rPr>
              <a:t>) Alternative text. This attribute can be used for user is visually impaired, and is using a screen reader to read the web out to them. </a:t>
            </a:r>
            <a:endParaRPr>
              <a:latin typeface="Montserrat"/>
              <a:ea typeface="Montserrat"/>
              <a:cs typeface="Montserrat"/>
              <a:sym typeface="Montserrat"/>
            </a:endParaRPr>
          </a:p>
        </p:txBody>
      </p:sp>
      <p:pic>
        <p:nvPicPr>
          <p:cNvPr id="250" name="Google Shape;250;p47"/>
          <p:cNvPicPr preferRelativeResize="0"/>
          <p:nvPr/>
        </p:nvPicPr>
        <p:blipFill>
          <a:blip r:embed="rId3">
            <a:alphaModFix/>
          </a:blip>
          <a:stretch>
            <a:fillRect/>
          </a:stretch>
        </p:blipFill>
        <p:spPr>
          <a:xfrm>
            <a:off x="311700" y="3936450"/>
            <a:ext cx="8776649" cy="28675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8"/>
          <p:cNvSpPr txBox="1"/>
          <p:nvPr>
            <p:ph type="title"/>
          </p:nvPr>
        </p:nvSpPr>
        <p:spPr>
          <a:xfrm>
            <a:off x="311700" y="2025300"/>
            <a:ext cx="8520600" cy="1092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BLOCK VS INLINE ELEMENTS</a:t>
            </a:r>
            <a:endParaRPr b="1" sz="3600">
              <a:solidFill>
                <a:srgbClr val="FF0000"/>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9"/>
          <p:cNvPicPr preferRelativeResize="0"/>
          <p:nvPr/>
        </p:nvPicPr>
        <p:blipFill>
          <a:blip r:embed="rId3">
            <a:alphaModFix/>
          </a:blip>
          <a:stretch>
            <a:fillRect/>
          </a:stretch>
        </p:blipFill>
        <p:spPr>
          <a:xfrm>
            <a:off x="152400" y="152400"/>
            <a:ext cx="8594179" cy="48387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0"/>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Block vs  Inline level element</a:t>
            </a:r>
            <a:endParaRPr sz="2400">
              <a:solidFill>
                <a:srgbClr val="FF0000"/>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FF0000"/>
              </a:solidFill>
              <a:latin typeface="Montserrat"/>
              <a:ea typeface="Montserrat"/>
              <a:cs typeface="Montserrat"/>
              <a:sym typeface="Montserrat"/>
            </a:endParaRPr>
          </a:p>
        </p:txBody>
      </p:sp>
      <p:sp>
        <p:nvSpPr>
          <p:cNvPr id="266" name="Google Shape;266;p50"/>
          <p:cNvSpPr txBox="1"/>
          <p:nvPr>
            <p:ph idx="1" type="body"/>
          </p:nvPr>
        </p:nvSpPr>
        <p:spPr>
          <a:xfrm>
            <a:off x="367350" y="616925"/>
            <a:ext cx="8520600" cy="432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Block-level elements form a visible block on a page and take up 100% of it’s parent element thus forcing a new line from whatever content went before it, and any content that goes after it will also appear on a new line. </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a:latin typeface="Montserrat"/>
                <a:ea typeface="Montserrat"/>
                <a:cs typeface="Montserrat"/>
                <a:sym typeface="Montserrat"/>
              </a:rPr>
              <a:t>Block-level elements tend to be structural elements on the page that represent, for example, paragraphs, lists, navigation menus, footers, and so on.</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a:latin typeface="Montserrat"/>
                <a:ea typeface="Montserrat"/>
                <a:cs typeface="Montserrat"/>
                <a:sym typeface="Montserrat"/>
              </a:rPr>
              <a:t> A block-level element wouldn't be nested inside an inline element, but it might be nested inside another block-level element.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Inline elements are those that are contained within block-level elements and surround only small parts of the document’s content, not entire paragraphs and groupings of content.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An inline element will not cause a new line to appear in the document; they would normally appear inside a paragraph of text, for example an &lt;a&gt; element or &lt;em&gt; or &lt;strong&gt;.</a:t>
            </a:r>
            <a:endParaRPr>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1"/>
          <p:cNvSpPr txBox="1"/>
          <p:nvPr>
            <p:ph type="title"/>
          </p:nvPr>
        </p:nvSpPr>
        <p:spPr>
          <a:xfrm>
            <a:off x="465075" y="2304125"/>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WHITE SPACE AND HTML</a:t>
            </a:r>
            <a:endParaRPr b="1" sz="4000">
              <a:solidFill>
                <a:srgbClr val="FF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3216325" y="165675"/>
            <a:ext cx="2639797" cy="1904250"/>
          </a:xfrm>
          <a:prstGeom prst="rect">
            <a:avLst/>
          </a:prstGeom>
          <a:noFill/>
          <a:ln>
            <a:noFill/>
          </a:ln>
        </p:spPr>
      </p:pic>
      <p:sp>
        <p:nvSpPr>
          <p:cNvPr id="71" name="Google Shape;71;p16"/>
          <p:cNvSpPr txBox="1"/>
          <p:nvPr>
            <p:ph type="title"/>
          </p:nvPr>
        </p:nvSpPr>
        <p:spPr>
          <a:xfrm>
            <a:off x="311700" y="20699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WEB PAGE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 web page is an </a:t>
            </a:r>
            <a:r>
              <a:rPr b="1" lang="en" sz="1500">
                <a:solidFill>
                  <a:srgbClr val="424242"/>
                </a:solidFill>
                <a:highlight>
                  <a:srgbClr val="FEFEFE"/>
                </a:highlight>
                <a:latin typeface="Montserrat"/>
                <a:ea typeface="Montserrat"/>
                <a:cs typeface="Montserrat"/>
                <a:sym typeface="Montserrat"/>
              </a:rPr>
              <a:t>electronic document. </a:t>
            </a:r>
            <a:r>
              <a:rPr lang="en" sz="1500">
                <a:solidFill>
                  <a:srgbClr val="424242"/>
                </a:solidFill>
                <a:highlight>
                  <a:srgbClr val="FEFEFE"/>
                </a:highlight>
                <a:latin typeface="Montserrat"/>
                <a:ea typeface="Montserrat"/>
                <a:cs typeface="Montserrat"/>
                <a:sym typeface="Montserrat"/>
              </a:rPr>
              <a:t>They are files that are stored on a computer that runs software called a web server and retrieve via a program called a browser.</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2"/>
          <p:cNvSpPr txBox="1"/>
          <p:nvPr>
            <p:ph type="title"/>
          </p:nvPr>
        </p:nvSpPr>
        <p:spPr>
          <a:xfrm>
            <a:off x="161800" y="14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White Space </a:t>
            </a:r>
            <a:endParaRPr sz="2400">
              <a:solidFill>
                <a:srgbClr val="FF0000"/>
              </a:solidFill>
              <a:latin typeface="Montserrat"/>
              <a:ea typeface="Montserrat"/>
              <a:cs typeface="Montserrat"/>
              <a:sym typeface="Montserrat"/>
            </a:endParaRPr>
          </a:p>
        </p:txBody>
      </p:sp>
      <p:sp>
        <p:nvSpPr>
          <p:cNvPr id="277" name="Google Shape;277;p52"/>
          <p:cNvSpPr txBox="1"/>
          <p:nvPr>
            <p:ph idx="1" type="body"/>
          </p:nvPr>
        </p:nvSpPr>
        <p:spPr>
          <a:xfrm>
            <a:off x="238000" y="587225"/>
            <a:ext cx="8520600" cy="4319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No matter how much whitespace you use, the Browser reduces each one down to a single space when rendering the code.</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 The purpose of multiple whitespace is to make your your code easier to understand  and read. </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Ensure that it is nicely formatted, and not just bunched up together.</a:t>
            </a:r>
            <a:endParaRPr b="1" sz="2000">
              <a:latin typeface="Montserrat"/>
              <a:ea typeface="Montserrat"/>
              <a:cs typeface="Montserrat"/>
              <a:sym typeface="Montserrat"/>
            </a:endParaRPr>
          </a:p>
          <a:p>
            <a:pPr indent="0" lvl="0" marL="914400" rtl="0" algn="l">
              <a:spcBef>
                <a:spcPts val="1600"/>
              </a:spcBef>
              <a:spcAft>
                <a:spcPts val="1600"/>
              </a:spcAft>
              <a:buNone/>
            </a:pPr>
            <a:r>
              <a:t/>
            </a:r>
            <a:endParaRPr b="1" sz="2000">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3"/>
          <p:cNvSpPr txBox="1"/>
          <p:nvPr>
            <p:ph type="title"/>
          </p:nvPr>
        </p:nvSpPr>
        <p:spPr>
          <a:xfrm>
            <a:off x="441475" y="1902625"/>
            <a:ext cx="8520600" cy="14721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CHARACTER ENTITIES</a:t>
            </a:r>
            <a:endParaRPr b="1" sz="4800">
              <a:solidFill>
                <a:srgbClr val="FF0000"/>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4"/>
          <p:cNvSpPr txBox="1"/>
          <p:nvPr>
            <p:ph type="title"/>
          </p:nvPr>
        </p:nvSpPr>
        <p:spPr>
          <a:xfrm>
            <a:off x="161800" y="14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Character Entities or Reference</a:t>
            </a:r>
            <a:endParaRPr sz="2400">
              <a:solidFill>
                <a:srgbClr val="FF0000"/>
              </a:solidFill>
              <a:latin typeface="Montserrat"/>
              <a:ea typeface="Montserrat"/>
              <a:cs typeface="Montserrat"/>
              <a:sym typeface="Montserrat"/>
            </a:endParaRPr>
          </a:p>
        </p:txBody>
      </p:sp>
      <p:sp>
        <p:nvSpPr>
          <p:cNvPr id="288" name="Google Shape;288;p54"/>
          <p:cNvSpPr txBox="1"/>
          <p:nvPr>
            <p:ph idx="1" type="body"/>
          </p:nvPr>
        </p:nvSpPr>
        <p:spPr>
          <a:xfrm>
            <a:off x="311700" y="635325"/>
            <a:ext cx="8520600" cy="4319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In HTML, the characters &lt;, &gt;,",' and &amp; are special characters.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Because they are part of the HTML syntax, if you have to include one of these characters in your text it can confuse the browser.</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To use those special we have to user  character references, that is, special codes that represent characters, and can be used in these exact circumstances. Each character reference is started with an ampersand (&amp;), and ended by a semicolon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Example:</a:t>
            </a:r>
            <a:endParaRPr sz="1400">
              <a:latin typeface="Montserrat"/>
              <a:ea typeface="Montserrat"/>
              <a:cs typeface="Montserrat"/>
              <a:sym typeface="Montserrat"/>
            </a:endParaRPr>
          </a:p>
          <a:p>
            <a:pPr indent="0" lvl="0" marL="1371600" rtl="0" algn="l">
              <a:spcBef>
                <a:spcPts val="1600"/>
              </a:spcBef>
              <a:spcAft>
                <a:spcPts val="0"/>
              </a:spcAft>
              <a:buNone/>
            </a:pPr>
            <a:r>
              <a:t/>
            </a:r>
            <a:endParaRPr sz="1400">
              <a:latin typeface="Montserrat"/>
              <a:ea typeface="Montserrat"/>
              <a:cs typeface="Montserrat"/>
              <a:sym typeface="Montserrat"/>
            </a:endParaRPr>
          </a:p>
          <a:p>
            <a:pPr indent="0" lvl="0" marL="914400" rtl="0" algn="l">
              <a:spcBef>
                <a:spcPts val="1600"/>
              </a:spcBef>
              <a:spcAft>
                <a:spcPts val="0"/>
              </a:spcAft>
              <a:buNone/>
            </a:pPr>
            <a:r>
              <a:t/>
            </a:r>
            <a:endParaRPr sz="1400">
              <a:latin typeface="Montserrat"/>
              <a:ea typeface="Montserrat"/>
              <a:cs typeface="Montserrat"/>
              <a:sym typeface="Montserrat"/>
            </a:endParaRPr>
          </a:p>
          <a:p>
            <a:pPr indent="0" lvl="0" marL="914400" rtl="0" algn="l">
              <a:spcBef>
                <a:spcPts val="1600"/>
              </a:spcBef>
              <a:spcAft>
                <a:spcPts val="1600"/>
              </a:spcAft>
              <a:buNone/>
            </a:pPr>
            <a:r>
              <a:t/>
            </a:r>
            <a:endParaRPr b="1" sz="1400">
              <a:latin typeface="Montserrat"/>
              <a:ea typeface="Montserrat"/>
              <a:cs typeface="Montserrat"/>
              <a:sym typeface="Montserrat"/>
            </a:endParaRPr>
          </a:p>
        </p:txBody>
      </p:sp>
      <p:graphicFrame>
        <p:nvGraphicFramePr>
          <p:cNvPr id="289" name="Google Shape;289;p54"/>
          <p:cNvGraphicFramePr/>
          <p:nvPr/>
        </p:nvGraphicFramePr>
        <p:xfrm>
          <a:off x="802600" y="2571750"/>
          <a:ext cx="3000000" cy="3000000"/>
        </p:xfrm>
        <a:graphic>
          <a:graphicData uri="http://schemas.openxmlformats.org/drawingml/2006/table">
            <a:tbl>
              <a:tblPr>
                <a:noFill/>
                <a:tableStyleId>{1AC58A27-86F7-41F3-8A95-4586B5E1D1BE}</a:tableStyleId>
              </a:tblPr>
              <a:tblGrid>
                <a:gridCol w="3619500"/>
                <a:gridCol w="3619500"/>
              </a:tblGrid>
              <a:tr h="100000">
                <a:tc>
                  <a:txBody>
                    <a:bodyPr/>
                    <a:lstStyle/>
                    <a:p>
                      <a:pPr indent="0" lvl="0" marL="0" rtl="0" algn="l">
                        <a:spcBef>
                          <a:spcPts val="0"/>
                        </a:spcBef>
                        <a:spcAft>
                          <a:spcPts val="0"/>
                        </a:spcAft>
                        <a:buNone/>
                      </a:pPr>
                      <a:r>
                        <a:rPr lang="en"/>
                        <a:t>Literal Character</a:t>
                      </a:r>
                      <a:endParaRPr/>
                    </a:p>
                  </a:txBody>
                  <a:tcPr marT="91425" marB="91425" marR="91425" marL="91425"/>
                </a:tc>
                <a:tc>
                  <a:txBody>
                    <a:bodyPr/>
                    <a:lstStyle/>
                    <a:p>
                      <a:pPr indent="0" lvl="0" marL="0" rtl="0" algn="l">
                        <a:spcBef>
                          <a:spcPts val="0"/>
                        </a:spcBef>
                        <a:spcAft>
                          <a:spcPts val="0"/>
                        </a:spcAft>
                        <a:buNone/>
                      </a:pPr>
                      <a:r>
                        <a:rPr lang="en"/>
                        <a:t>Character Entities</a:t>
                      </a:r>
                      <a:endParaRPr/>
                    </a:p>
                  </a:txBody>
                  <a:tcPr marT="91425" marB="91425" marR="91425" marL="91425"/>
                </a:tc>
              </a:tr>
              <a:tr h="381000">
                <a:tc>
                  <a:txBody>
                    <a:bodyPr/>
                    <a:lstStyle/>
                    <a:p>
                      <a:pPr indent="0" lvl="0" marL="0" rtl="0" algn="l">
                        <a:spcBef>
                          <a:spcPts val="0"/>
                        </a:spcBef>
                        <a:spcAft>
                          <a:spcPts val="0"/>
                        </a:spcAft>
                        <a:buNone/>
                      </a:pPr>
                      <a:r>
                        <a:rPr lang="en"/>
                        <a:t>&lt;</a:t>
                      </a:r>
                      <a:endParaRPr/>
                    </a:p>
                  </a:txBody>
                  <a:tcPr marT="91425" marB="91425" marR="91425" marL="91425"/>
                </a:tc>
                <a:tc>
                  <a:txBody>
                    <a:bodyPr/>
                    <a:lstStyle/>
                    <a:p>
                      <a:pPr indent="0" lvl="0" marL="0" rtl="0" algn="l">
                        <a:spcBef>
                          <a:spcPts val="0"/>
                        </a:spcBef>
                        <a:spcAft>
                          <a:spcPts val="0"/>
                        </a:spcAft>
                        <a:buNone/>
                      </a:pPr>
                      <a:r>
                        <a:rPr lang="en"/>
                        <a:t>&amp;lt;</a:t>
                      </a:r>
                      <a:endParaRPr/>
                    </a:p>
                  </a:txBody>
                  <a:tcPr marT="91425" marB="91425" marR="91425" marL="91425"/>
                </a:tc>
              </a:tr>
              <a:tr h="381000">
                <a:tc>
                  <a:txBody>
                    <a:bodyPr/>
                    <a:lstStyle/>
                    <a:p>
                      <a:pPr indent="0" lvl="0" marL="0" rtl="0" algn="l">
                        <a:spcBef>
                          <a:spcPts val="0"/>
                        </a:spcBef>
                        <a:spcAft>
                          <a:spcPts val="0"/>
                        </a:spcAft>
                        <a:buNone/>
                      </a:pPr>
                      <a:r>
                        <a:rPr lang="en"/>
                        <a:t>&gt;</a:t>
                      </a:r>
                      <a:endParaRPr/>
                    </a:p>
                  </a:txBody>
                  <a:tcPr marT="91425" marB="91425" marR="91425" marL="91425"/>
                </a:tc>
                <a:tc>
                  <a:txBody>
                    <a:bodyPr/>
                    <a:lstStyle/>
                    <a:p>
                      <a:pPr indent="0" lvl="0" marL="0" rtl="0" algn="l">
                        <a:spcBef>
                          <a:spcPts val="0"/>
                        </a:spcBef>
                        <a:spcAft>
                          <a:spcPts val="0"/>
                        </a:spcAft>
                        <a:buNone/>
                      </a:pPr>
                      <a:r>
                        <a:rPr lang="en"/>
                        <a:t>&amp;gt;</a:t>
                      </a:r>
                      <a:endParaRPr/>
                    </a:p>
                  </a:txBody>
                  <a:tcPr marT="91425" marB="91425" marR="91425" marL="91425"/>
                </a:tc>
              </a:tr>
              <a:tr h="381000">
                <a:tc>
                  <a:txBody>
                    <a:bodyPr/>
                    <a:lstStyle/>
                    <a:p>
                      <a:pPr indent="0" lvl="0" marL="0" rtl="0" algn="l">
                        <a:spcBef>
                          <a:spcPts val="0"/>
                        </a:spcBef>
                        <a:spcAft>
                          <a:spcPts val="0"/>
                        </a:spcAft>
                        <a:buNone/>
                      </a:pPr>
                      <a:r>
                        <a:rPr lang="en"/>
                        <a:t>&amp;</a:t>
                      </a:r>
                      <a:endParaRPr/>
                    </a:p>
                  </a:txBody>
                  <a:tcPr marT="91425" marB="91425" marR="91425" marL="91425"/>
                </a:tc>
                <a:tc>
                  <a:txBody>
                    <a:bodyPr/>
                    <a:lstStyle/>
                    <a:p>
                      <a:pPr indent="0" lvl="0" marL="0" rtl="0" algn="l">
                        <a:spcBef>
                          <a:spcPts val="0"/>
                        </a:spcBef>
                        <a:spcAft>
                          <a:spcPts val="0"/>
                        </a:spcAft>
                        <a:buNone/>
                      </a:pPr>
                      <a:r>
                        <a:rPr lang="en"/>
                        <a:t>&amp;amp;</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&amp;quote;</a:t>
                      </a:r>
                      <a:endParaRPr/>
                    </a:p>
                  </a:txBody>
                  <a:tcPr marT="91425" marB="91425" marR="91425" marL="91425"/>
                </a:tc>
              </a:tr>
              <a:tr h="381000">
                <a:tc>
                  <a:txBody>
                    <a:bodyPr/>
                    <a:lstStyle/>
                    <a:p>
                      <a:pPr indent="0" lvl="0" marL="0" rtl="0" algn="l">
                        <a:spcBef>
                          <a:spcPts val="0"/>
                        </a:spcBef>
                        <a:spcAft>
                          <a:spcPts val="0"/>
                        </a:spcAft>
                        <a:buNone/>
                      </a:pPr>
                      <a:r>
                        <a:rPr lang="en"/>
                        <a:t>space</a:t>
                      </a:r>
                      <a:endParaRPr/>
                    </a:p>
                  </a:txBody>
                  <a:tcPr marT="91425" marB="91425" marR="91425" marL="91425"/>
                </a:tc>
                <a:tc>
                  <a:txBody>
                    <a:bodyPr/>
                    <a:lstStyle/>
                    <a:p>
                      <a:pPr indent="0" lvl="0" marL="0" rtl="0" algn="l">
                        <a:spcBef>
                          <a:spcPts val="0"/>
                        </a:spcBef>
                        <a:spcAft>
                          <a:spcPts val="0"/>
                        </a:spcAft>
                        <a:buNone/>
                      </a:pPr>
                      <a:r>
                        <a:rPr lang="en"/>
                        <a:t>&amp;nbsp;</a:t>
                      </a:r>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5"/>
          <p:cNvSpPr txBox="1"/>
          <p:nvPr>
            <p:ph type="title"/>
          </p:nvPr>
        </p:nvSpPr>
        <p:spPr>
          <a:xfrm>
            <a:off x="441475" y="1902625"/>
            <a:ext cx="8520600" cy="14721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FONTAWESOME</a:t>
            </a:r>
            <a:endParaRPr b="1" sz="4800">
              <a:solidFill>
                <a:srgbClr val="FF0000"/>
              </a:solidFill>
              <a:latin typeface="Open Sans"/>
              <a:ea typeface="Open Sans"/>
              <a:cs typeface="Open Sans"/>
              <a:sym typeface="Open Sans"/>
            </a:endParaRPr>
          </a:p>
        </p:txBody>
      </p:sp>
      <p:pic>
        <p:nvPicPr>
          <p:cNvPr id="295" name="Google Shape;295;p55"/>
          <p:cNvPicPr preferRelativeResize="0"/>
          <p:nvPr/>
        </p:nvPicPr>
        <p:blipFill>
          <a:blip r:embed="rId3">
            <a:alphaModFix/>
          </a:blip>
          <a:stretch>
            <a:fillRect/>
          </a:stretch>
        </p:blipFill>
        <p:spPr>
          <a:xfrm>
            <a:off x="0" y="171450"/>
            <a:ext cx="9144000" cy="4800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6"/>
          <p:cNvSpPr txBox="1"/>
          <p:nvPr>
            <p:ph type="title"/>
          </p:nvPr>
        </p:nvSpPr>
        <p:spPr>
          <a:xfrm>
            <a:off x="161800" y="14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FONT AWESOME</a:t>
            </a:r>
            <a:endParaRPr sz="2400">
              <a:solidFill>
                <a:srgbClr val="FF0000"/>
              </a:solidFill>
              <a:latin typeface="Montserrat"/>
              <a:ea typeface="Montserrat"/>
              <a:cs typeface="Montserrat"/>
              <a:sym typeface="Montserrat"/>
            </a:endParaRPr>
          </a:p>
        </p:txBody>
      </p:sp>
      <p:sp>
        <p:nvSpPr>
          <p:cNvPr id="301" name="Google Shape;301;p56"/>
          <p:cNvSpPr txBox="1"/>
          <p:nvPr>
            <p:ph idx="1" type="body"/>
          </p:nvPr>
        </p:nvSpPr>
        <p:spPr>
          <a:xfrm>
            <a:off x="311700" y="635325"/>
            <a:ext cx="8520600" cy="4319700"/>
          </a:xfrm>
          <a:prstGeom prst="rect">
            <a:avLst/>
          </a:prstGeom>
        </p:spPr>
        <p:txBody>
          <a:bodyPr anchorCtr="0" anchor="t" bIns="91425" lIns="91425" spcFirstLastPara="1" rIns="91425" wrap="square" tIns="91425">
            <a:noAutofit/>
          </a:bodyPr>
          <a:lstStyle/>
          <a:p>
            <a:pPr indent="-333375" lvl="0" marL="457200" rtl="0" algn="l">
              <a:spcBef>
                <a:spcPts val="0"/>
              </a:spcBef>
              <a:spcAft>
                <a:spcPts val="0"/>
              </a:spcAft>
              <a:buClr>
                <a:srgbClr val="4D5156"/>
              </a:buClr>
              <a:buSzPts val="1650"/>
              <a:buFont typeface="Montserrat"/>
              <a:buChar char="●"/>
            </a:pPr>
            <a:r>
              <a:rPr lang="en" sz="1650">
                <a:solidFill>
                  <a:srgbClr val="4D5156"/>
                </a:solidFill>
                <a:highlight>
                  <a:srgbClr val="FFFFFF"/>
                </a:highlight>
                <a:latin typeface="Montserrat"/>
                <a:ea typeface="Montserrat"/>
                <a:cs typeface="Montserrat"/>
                <a:sym typeface="Montserrat"/>
              </a:rPr>
              <a:t>Font Awesome is a font and icon toolkit based on CSS and Less.</a:t>
            </a:r>
            <a:endParaRPr sz="1650">
              <a:solidFill>
                <a:srgbClr val="4D5156"/>
              </a:solidFill>
              <a:highlight>
                <a:srgbClr val="FFFFFF"/>
              </a:highlight>
              <a:latin typeface="Montserrat"/>
              <a:ea typeface="Montserrat"/>
              <a:cs typeface="Montserrat"/>
              <a:sym typeface="Montserrat"/>
            </a:endParaRPr>
          </a:p>
          <a:p>
            <a:pPr indent="-396875" lvl="0" marL="457200" rtl="0" algn="l">
              <a:spcBef>
                <a:spcPts val="0"/>
              </a:spcBef>
              <a:spcAft>
                <a:spcPts val="0"/>
              </a:spcAft>
              <a:buClr>
                <a:srgbClr val="4D5156"/>
              </a:buClr>
              <a:buSzPts val="2650"/>
              <a:buFont typeface="Montserrat"/>
              <a:buChar char="●"/>
            </a:pPr>
            <a:r>
              <a:rPr lang="en" sz="2100" u="sng">
                <a:solidFill>
                  <a:schemeClr val="hlink"/>
                </a:solidFill>
                <a:latin typeface="Montserrat"/>
                <a:ea typeface="Montserrat"/>
                <a:cs typeface="Montserrat"/>
                <a:sym typeface="Montserrat"/>
                <a:hlinkClick r:id="rId3"/>
              </a:rPr>
              <a:t>https://fontawesome.com/</a:t>
            </a:r>
            <a:endParaRPr sz="2650">
              <a:solidFill>
                <a:srgbClr val="4D5156"/>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1650">
              <a:solidFill>
                <a:srgbClr val="4D5156"/>
              </a:solidFill>
              <a:highlight>
                <a:srgbClr val="FFFFFF"/>
              </a:highlight>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7"/>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Lab 1 (Question 2 &amp; 3)</a:t>
            </a:r>
            <a:endParaRPr b="1" sz="1900">
              <a:solidFill>
                <a:srgbClr val="424242"/>
              </a:solidFill>
              <a:highlight>
                <a:srgbClr val="FEFEFE"/>
              </a:highlight>
              <a:latin typeface="Roboto"/>
              <a:ea typeface="Roboto"/>
              <a:cs typeface="Roboto"/>
              <a:sym typeface="Roboto"/>
            </a:endParaRPr>
          </a:p>
          <a:p>
            <a:pPr indent="0" lvl="0" marL="0" rtl="0" algn="ctr">
              <a:lnSpc>
                <a:spcPct val="150000"/>
              </a:lnSpc>
              <a:spcBef>
                <a:spcPts val="1000"/>
              </a:spcBef>
              <a:spcAft>
                <a:spcPts val="0"/>
              </a:spcAft>
              <a:buClr>
                <a:schemeClr val="dk1"/>
              </a:buClr>
              <a:buSzPts val="1100"/>
              <a:buFont typeface="Arial"/>
              <a:buNone/>
            </a:pPr>
            <a:r>
              <a:rPr lang="en" sz="1500" u="sng">
                <a:solidFill>
                  <a:schemeClr val="hlink"/>
                </a:solidFill>
                <a:highlight>
                  <a:srgbClr val="FEFEFE"/>
                </a:highlight>
                <a:latin typeface="Montserrat"/>
                <a:ea typeface="Montserrat"/>
                <a:cs typeface="Montserrat"/>
                <a:sym typeface="Montserrat"/>
                <a:hlinkClick r:id="rId3"/>
              </a:rPr>
              <a:t>https://docs.google.com/document/d/1FvlC0aJ4gclGQhM5VEKnhZUWauWUxYEuKeEr5eW6eos/edit?usp=sharing</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8"/>
          <p:cNvSpPr txBox="1"/>
          <p:nvPr>
            <p:ph type="title"/>
          </p:nvPr>
        </p:nvSpPr>
        <p:spPr>
          <a:xfrm>
            <a:off x="423275" y="1718675"/>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STRUCTURING YOUR FILES</a:t>
            </a:r>
            <a:endParaRPr b="1" sz="4000">
              <a:solidFill>
                <a:srgbClr val="FF0000"/>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9"/>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WHAT IS A CONTAINER?</a:t>
            </a:r>
            <a:endParaRPr b="1" sz="3600">
              <a:solidFill>
                <a:srgbClr val="FF0000"/>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60"/>
          <p:cNvPicPr preferRelativeResize="0"/>
          <p:nvPr/>
        </p:nvPicPr>
        <p:blipFill>
          <a:blip r:embed="rId3">
            <a:alphaModFix/>
          </a:blip>
          <a:stretch>
            <a:fillRect/>
          </a:stretch>
        </p:blipFill>
        <p:spPr>
          <a:xfrm>
            <a:off x="4014150" y="455100"/>
            <a:ext cx="4810575" cy="4233300"/>
          </a:xfrm>
          <a:prstGeom prst="rect">
            <a:avLst/>
          </a:prstGeom>
          <a:noFill/>
          <a:ln>
            <a:noFill/>
          </a:ln>
        </p:spPr>
      </p:pic>
      <p:sp>
        <p:nvSpPr>
          <p:cNvPr id="322" name="Google Shape;322;p60"/>
          <p:cNvSpPr txBox="1"/>
          <p:nvPr/>
        </p:nvSpPr>
        <p:spPr>
          <a:xfrm>
            <a:off x="443925" y="1774800"/>
            <a:ext cx="3471600" cy="15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A container is an object that is used to hold other objects,usually for transport</a:t>
            </a:r>
            <a:endParaRPr sz="2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1"/>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CONTAINER ELEMENTS </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1900">
                <a:solidFill>
                  <a:srgbClr val="424242"/>
                </a:solidFill>
                <a:highlight>
                  <a:srgbClr val="FEFEFE"/>
                </a:highlight>
                <a:latin typeface="Roboto"/>
                <a:ea typeface="Roboto"/>
                <a:cs typeface="Roboto"/>
                <a:sym typeface="Roboto"/>
              </a:rPr>
              <a:t>HTML provides a set of container elements that are used to  contain an unspecified set of other elements.</a:t>
            </a:r>
            <a:endParaRPr b="1" sz="4000">
              <a:solidFill>
                <a:srgbClr val="FF000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361850" y="2291775"/>
            <a:ext cx="4509300" cy="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A PHYSICAL DOCUMENT </a:t>
            </a:r>
            <a:endParaRPr sz="2400">
              <a:solidFill>
                <a:srgbClr val="FF0000"/>
              </a:solidFill>
              <a:latin typeface="Montserrat"/>
              <a:ea typeface="Montserrat"/>
              <a:cs typeface="Montserrat"/>
              <a:sym typeface="Montserrat"/>
            </a:endParaRPr>
          </a:p>
        </p:txBody>
      </p:sp>
      <p:pic>
        <p:nvPicPr>
          <p:cNvPr id="77" name="Google Shape;77;p17"/>
          <p:cNvPicPr preferRelativeResize="0"/>
          <p:nvPr/>
        </p:nvPicPr>
        <p:blipFill>
          <a:blip r:embed="rId3">
            <a:alphaModFix/>
          </a:blip>
          <a:stretch>
            <a:fillRect/>
          </a:stretch>
        </p:blipFill>
        <p:spPr>
          <a:xfrm>
            <a:off x="5049008" y="0"/>
            <a:ext cx="3998267"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62"/>
          <p:cNvPicPr preferRelativeResize="0"/>
          <p:nvPr/>
        </p:nvPicPr>
        <p:blipFill>
          <a:blip r:embed="rId3">
            <a:alphaModFix/>
          </a:blip>
          <a:stretch>
            <a:fillRect/>
          </a:stretch>
        </p:blipFill>
        <p:spPr>
          <a:xfrm>
            <a:off x="448200" y="470200"/>
            <a:ext cx="8049325" cy="4433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63"/>
          <p:cNvPicPr preferRelativeResize="0"/>
          <p:nvPr/>
        </p:nvPicPr>
        <p:blipFill>
          <a:blip r:embed="rId3">
            <a:alphaModFix/>
          </a:blip>
          <a:stretch>
            <a:fillRect/>
          </a:stretch>
        </p:blipFill>
        <p:spPr>
          <a:xfrm>
            <a:off x="152400" y="1118563"/>
            <a:ext cx="8839201" cy="290638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4"/>
          <p:cNvSpPr txBox="1"/>
          <p:nvPr>
            <p:ph type="title"/>
          </p:nvPr>
        </p:nvSpPr>
        <p:spPr>
          <a:xfrm>
            <a:off x="394300" y="718150"/>
            <a:ext cx="8520600" cy="29751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SEMANTIC CONTAINERS </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VS </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NON SEMANTIC CONTAINERS </a:t>
            </a:r>
            <a:endParaRPr b="1" sz="3600">
              <a:solidFill>
                <a:srgbClr val="FF0000"/>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5"/>
          <p:cNvSpPr txBox="1"/>
          <p:nvPr>
            <p:ph type="title"/>
          </p:nvPr>
        </p:nvSpPr>
        <p:spPr>
          <a:xfrm>
            <a:off x="311700" y="307325"/>
            <a:ext cx="8520600" cy="8601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2900">
                <a:solidFill>
                  <a:srgbClr val="FF0000"/>
                </a:solidFill>
                <a:latin typeface="Open Sans"/>
                <a:ea typeface="Open Sans"/>
                <a:cs typeface="Open Sans"/>
                <a:sym typeface="Open Sans"/>
              </a:rPr>
              <a:t>WHAT DOES THE WORD SEMANTIC MEAN?</a:t>
            </a:r>
            <a:endParaRPr b="1" sz="29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2900">
              <a:solidFill>
                <a:srgbClr val="FF0000"/>
              </a:solidFill>
              <a:latin typeface="Open Sans"/>
              <a:ea typeface="Open Sans"/>
              <a:cs typeface="Open Sans"/>
              <a:sym typeface="Open Sans"/>
            </a:endParaRPr>
          </a:p>
        </p:txBody>
      </p:sp>
      <p:pic>
        <p:nvPicPr>
          <p:cNvPr id="348" name="Google Shape;348;p65"/>
          <p:cNvPicPr preferRelativeResize="0"/>
          <p:nvPr/>
        </p:nvPicPr>
        <p:blipFill>
          <a:blip r:embed="rId3">
            <a:alphaModFix/>
          </a:blip>
          <a:stretch>
            <a:fillRect/>
          </a:stretch>
        </p:blipFill>
        <p:spPr>
          <a:xfrm>
            <a:off x="54950" y="1296013"/>
            <a:ext cx="8886825" cy="3781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6"/>
          <p:cNvSpPr txBox="1"/>
          <p:nvPr>
            <p:ph type="title"/>
          </p:nvPr>
        </p:nvSpPr>
        <p:spPr>
          <a:xfrm>
            <a:off x="394300" y="1013950"/>
            <a:ext cx="3093900" cy="26184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Semantics is the study of meaning</a:t>
            </a:r>
            <a:endParaRPr b="1" sz="3600">
              <a:solidFill>
                <a:srgbClr val="FF0000"/>
              </a:solidFill>
              <a:latin typeface="Open Sans"/>
              <a:ea typeface="Open Sans"/>
              <a:cs typeface="Open Sans"/>
              <a:sym typeface="Open Sans"/>
            </a:endParaRPr>
          </a:p>
        </p:txBody>
      </p:sp>
      <p:pic>
        <p:nvPicPr>
          <p:cNvPr id="354" name="Google Shape;354;p66"/>
          <p:cNvPicPr preferRelativeResize="0"/>
          <p:nvPr/>
        </p:nvPicPr>
        <p:blipFill>
          <a:blip r:embed="rId3">
            <a:alphaModFix/>
          </a:blip>
          <a:stretch>
            <a:fillRect/>
          </a:stretch>
        </p:blipFill>
        <p:spPr>
          <a:xfrm>
            <a:off x="3636175" y="625275"/>
            <a:ext cx="5280082" cy="3227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7"/>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Container Elements</a:t>
            </a:r>
            <a:endParaRPr sz="2400">
              <a:solidFill>
                <a:srgbClr val="FF0000"/>
              </a:solidFill>
              <a:latin typeface="Montserrat"/>
              <a:ea typeface="Montserrat"/>
              <a:cs typeface="Montserrat"/>
              <a:sym typeface="Montserrat"/>
            </a:endParaRPr>
          </a:p>
        </p:txBody>
      </p:sp>
      <p:sp>
        <p:nvSpPr>
          <p:cNvPr id="360" name="Google Shape;360;p67"/>
          <p:cNvSpPr txBox="1"/>
          <p:nvPr>
            <p:ph idx="1" type="body"/>
          </p:nvPr>
        </p:nvSpPr>
        <p:spPr>
          <a:xfrm>
            <a:off x="367350" y="616925"/>
            <a:ext cx="8520600" cy="4445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A </a:t>
            </a:r>
            <a:r>
              <a:rPr b="1" lang="en" sz="1900">
                <a:latin typeface="Montserrat"/>
                <a:ea typeface="Montserrat"/>
                <a:cs typeface="Montserrat"/>
                <a:sym typeface="Montserrat"/>
              </a:rPr>
              <a:t>semantic container </a:t>
            </a:r>
            <a:r>
              <a:rPr lang="en" sz="1900">
                <a:latin typeface="Montserrat"/>
                <a:ea typeface="Montserrat"/>
                <a:cs typeface="Montserrat"/>
                <a:sym typeface="Montserrat"/>
              </a:rPr>
              <a:t>clearly describes its meaning to both the </a:t>
            </a:r>
            <a:r>
              <a:rPr b="1" lang="en" sz="1900">
                <a:latin typeface="Montserrat"/>
                <a:ea typeface="Montserrat"/>
                <a:cs typeface="Montserrat"/>
                <a:sym typeface="Montserrat"/>
              </a:rPr>
              <a:t>browser </a:t>
            </a:r>
            <a:r>
              <a:rPr lang="en" sz="1900">
                <a:latin typeface="Montserrat"/>
                <a:ea typeface="Montserrat"/>
                <a:cs typeface="Montserrat"/>
                <a:sym typeface="Montserrat"/>
              </a:rPr>
              <a:t>and the </a:t>
            </a:r>
            <a:r>
              <a:rPr b="1" lang="en" sz="1900">
                <a:latin typeface="Montserrat"/>
                <a:ea typeface="Montserrat"/>
                <a:cs typeface="Montserrat"/>
                <a:sym typeface="Montserrat"/>
              </a:rPr>
              <a:t>developer</a:t>
            </a:r>
            <a:r>
              <a:rPr lang="en" sz="1900">
                <a:latin typeface="Montserrat"/>
                <a:ea typeface="Montserrat"/>
                <a:cs typeface="Montserrat"/>
                <a:sym typeface="Montserrat"/>
              </a:rPr>
              <a:t>.</a:t>
            </a:r>
            <a:endParaRPr sz="1900">
              <a:latin typeface="Montserrat"/>
              <a:ea typeface="Montserrat"/>
              <a:cs typeface="Montserrat"/>
              <a:sym typeface="Montserrat"/>
            </a:endParaRPr>
          </a:p>
          <a:p>
            <a:pPr indent="-349250" lvl="1" marL="914400" rtl="0" algn="l">
              <a:spcBef>
                <a:spcPts val="0"/>
              </a:spcBef>
              <a:spcAft>
                <a:spcPts val="0"/>
              </a:spcAft>
              <a:buSzPts val="1900"/>
              <a:buFont typeface="Montserrat"/>
              <a:buChar char="○"/>
            </a:pPr>
            <a:r>
              <a:rPr lang="en" sz="1900">
                <a:latin typeface="Montserrat"/>
                <a:ea typeface="Montserrat"/>
                <a:cs typeface="Montserrat"/>
                <a:sym typeface="Montserrat"/>
              </a:rPr>
              <a:t>header</a:t>
            </a:r>
            <a:endParaRPr sz="1900">
              <a:latin typeface="Montserrat"/>
              <a:ea typeface="Montserrat"/>
              <a:cs typeface="Montserrat"/>
              <a:sym typeface="Montserrat"/>
            </a:endParaRPr>
          </a:p>
          <a:p>
            <a:pPr indent="-349250" lvl="1" marL="914400" rtl="0" algn="l">
              <a:spcBef>
                <a:spcPts val="0"/>
              </a:spcBef>
              <a:spcAft>
                <a:spcPts val="0"/>
              </a:spcAft>
              <a:buSzPts val="1900"/>
              <a:buFont typeface="Montserrat"/>
              <a:buChar char="○"/>
            </a:pPr>
            <a:r>
              <a:rPr lang="en" sz="1900">
                <a:latin typeface="Montserrat"/>
                <a:ea typeface="Montserrat"/>
                <a:cs typeface="Montserrat"/>
                <a:sym typeface="Montserrat"/>
              </a:rPr>
              <a:t>footer</a:t>
            </a:r>
            <a:endParaRPr sz="1900">
              <a:latin typeface="Montserrat"/>
              <a:ea typeface="Montserrat"/>
              <a:cs typeface="Montserrat"/>
              <a:sym typeface="Montserrat"/>
            </a:endParaRPr>
          </a:p>
          <a:p>
            <a:pPr indent="-349250" lvl="1" marL="914400" rtl="0" algn="l">
              <a:spcBef>
                <a:spcPts val="0"/>
              </a:spcBef>
              <a:spcAft>
                <a:spcPts val="0"/>
              </a:spcAft>
              <a:buSzPts val="1900"/>
              <a:buFont typeface="Montserrat"/>
              <a:buChar char="○"/>
            </a:pPr>
            <a:r>
              <a:rPr lang="en" sz="1900">
                <a:latin typeface="Montserrat"/>
                <a:ea typeface="Montserrat"/>
                <a:cs typeface="Montserrat"/>
                <a:sym typeface="Montserrat"/>
              </a:rPr>
              <a:t>nav</a:t>
            </a:r>
            <a:endParaRPr sz="1900">
              <a:latin typeface="Montserrat"/>
              <a:ea typeface="Montserrat"/>
              <a:cs typeface="Montserrat"/>
              <a:sym typeface="Montserrat"/>
            </a:endParaRPr>
          </a:p>
          <a:p>
            <a:pPr indent="-349250" lvl="1" marL="914400" rtl="0" algn="l">
              <a:spcBef>
                <a:spcPts val="0"/>
              </a:spcBef>
              <a:spcAft>
                <a:spcPts val="0"/>
              </a:spcAft>
              <a:buSzPts val="1900"/>
              <a:buFont typeface="Montserrat"/>
              <a:buChar char="○"/>
            </a:pPr>
            <a:r>
              <a:rPr lang="en" sz="1900">
                <a:latin typeface="Montserrat"/>
                <a:ea typeface="Montserrat"/>
                <a:cs typeface="Montserrat"/>
                <a:sym typeface="Montserrat"/>
              </a:rPr>
              <a:t>section</a:t>
            </a:r>
            <a:endParaRPr sz="1900">
              <a:latin typeface="Montserrat"/>
              <a:ea typeface="Montserrat"/>
              <a:cs typeface="Montserrat"/>
              <a:sym typeface="Montserrat"/>
            </a:endParaRPr>
          </a:p>
          <a:p>
            <a:pPr indent="-349250" lvl="1" marL="914400" rtl="0" algn="l">
              <a:spcBef>
                <a:spcPts val="0"/>
              </a:spcBef>
              <a:spcAft>
                <a:spcPts val="0"/>
              </a:spcAft>
              <a:buSzPts val="1900"/>
              <a:buFont typeface="Montserrat"/>
              <a:buChar char="○"/>
            </a:pPr>
            <a:r>
              <a:rPr lang="en" sz="1900">
                <a:latin typeface="Montserrat"/>
                <a:ea typeface="Montserrat"/>
                <a:cs typeface="Montserrat"/>
                <a:sym typeface="Montserrat"/>
              </a:rPr>
              <a:t>article</a:t>
            </a:r>
            <a:endParaRPr sz="1900">
              <a:latin typeface="Montserrat"/>
              <a:ea typeface="Montserrat"/>
              <a:cs typeface="Montserrat"/>
              <a:sym typeface="Montserrat"/>
            </a:endParaRPr>
          </a:p>
          <a:p>
            <a:pPr indent="-349250" lvl="1" marL="914400" rtl="0" algn="l">
              <a:spcBef>
                <a:spcPts val="0"/>
              </a:spcBef>
              <a:spcAft>
                <a:spcPts val="0"/>
              </a:spcAft>
              <a:buSzPts val="1900"/>
              <a:buFont typeface="Montserrat"/>
              <a:buChar char="○"/>
            </a:pPr>
            <a:r>
              <a:rPr lang="en" sz="1900">
                <a:latin typeface="Montserrat"/>
                <a:ea typeface="Montserrat"/>
                <a:cs typeface="Montserrat"/>
                <a:sym typeface="Montserrat"/>
              </a:rPr>
              <a:t>aside</a:t>
            </a:r>
            <a:endParaRPr sz="1900">
              <a:latin typeface="Montserrat"/>
              <a:ea typeface="Montserrat"/>
              <a:cs typeface="Montserrat"/>
              <a:sym typeface="Montserrat"/>
            </a:endParaRPr>
          </a:p>
          <a:p>
            <a:pPr indent="-349250" lvl="1" marL="914400" rtl="0" algn="l">
              <a:spcBef>
                <a:spcPts val="0"/>
              </a:spcBef>
              <a:spcAft>
                <a:spcPts val="0"/>
              </a:spcAft>
              <a:buSzPts val="1900"/>
              <a:buFont typeface="Montserrat"/>
              <a:buChar char="○"/>
            </a:pPr>
            <a:r>
              <a:rPr lang="en" sz="1900">
                <a:latin typeface="Montserrat"/>
                <a:ea typeface="Montserrat"/>
                <a:cs typeface="Montserrat"/>
                <a:sym typeface="Montserrat"/>
              </a:rPr>
              <a:t>main</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A </a:t>
            </a:r>
            <a:r>
              <a:rPr b="1" lang="en" sz="1900">
                <a:latin typeface="Montserrat"/>
                <a:ea typeface="Montserrat"/>
                <a:cs typeface="Montserrat"/>
                <a:sym typeface="Montserrat"/>
              </a:rPr>
              <a:t>non-semantic container - </a:t>
            </a:r>
            <a:r>
              <a:rPr lang="en" sz="1900">
                <a:latin typeface="Montserrat"/>
                <a:ea typeface="Montserrat"/>
                <a:cs typeface="Montserrat"/>
                <a:sym typeface="Montserrat"/>
              </a:rPr>
              <a:t>Tells you nothing about the content</a:t>
            </a:r>
            <a:endParaRPr sz="1900">
              <a:latin typeface="Montserrat"/>
              <a:ea typeface="Montserrat"/>
              <a:cs typeface="Montserrat"/>
              <a:sym typeface="Montserrat"/>
            </a:endParaRPr>
          </a:p>
          <a:p>
            <a:pPr indent="-349250" lvl="1" marL="914400" rtl="0" algn="l">
              <a:spcBef>
                <a:spcPts val="0"/>
              </a:spcBef>
              <a:spcAft>
                <a:spcPts val="0"/>
              </a:spcAft>
              <a:buSzPts val="1900"/>
              <a:buFont typeface="Montserrat"/>
              <a:buChar char="○"/>
            </a:pPr>
            <a:r>
              <a:rPr lang="en" sz="1900">
                <a:latin typeface="Montserrat"/>
                <a:ea typeface="Montserrat"/>
                <a:cs typeface="Montserrat"/>
                <a:sym typeface="Montserrat"/>
              </a:rPr>
              <a:t>div</a:t>
            </a:r>
            <a:endParaRPr sz="1900">
              <a:latin typeface="Montserrat"/>
              <a:ea typeface="Montserrat"/>
              <a:cs typeface="Montserrat"/>
              <a:sym typeface="Montserrat"/>
            </a:endParaRPr>
          </a:p>
          <a:p>
            <a:pPr indent="-349250" lvl="1" marL="914400" rtl="0" algn="l">
              <a:spcBef>
                <a:spcPts val="0"/>
              </a:spcBef>
              <a:spcAft>
                <a:spcPts val="0"/>
              </a:spcAft>
              <a:buSzPts val="1900"/>
              <a:buFont typeface="Montserrat"/>
              <a:buChar char="○"/>
            </a:pPr>
            <a:r>
              <a:rPr lang="en" sz="1900">
                <a:latin typeface="Montserrat"/>
                <a:ea typeface="Montserrat"/>
                <a:cs typeface="Montserrat"/>
                <a:sym typeface="Montserrat"/>
              </a:rPr>
              <a:t>span</a:t>
            </a:r>
            <a:endParaRPr sz="1900">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8"/>
          <p:cNvSpPr txBox="1"/>
          <p:nvPr>
            <p:ph type="title"/>
          </p:nvPr>
        </p:nvSpPr>
        <p:spPr>
          <a:xfrm>
            <a:off x="377875" y="1155750"/>
            <a:ext cx="8520600" cy="28320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SEMANTIC CONTAINERS: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4300">
                <a:solidFill>
                  <a:srgbClr val="FF0000"/>
                </a:solidFill>
                <a:latin typeface="Montserrat"/>
                <a:ea typeface="Montserrat"/>
                <a:cs typeface="Montserrat"/>
                <a:sym typeface="Montserrat"/>
              </a:rPr>
              <a:t> </a:t>
            </a:r>
            <a:r>
              <a:rPr lang="en" sz="1850">
                <a:highlight>
                  <a:srgbClr val="FFFFFF"/>
                </a:highlight>
                <a:latin typeface="Montserrat"/>
                <a:ea typeface="Montserrat"/>
                <a:cs typeface="Montserrat"/>
                <a:sym typeface="Montserrat"/>
              </a:rPr>
              <a:t>Can be used to define different parts of a web page and used for structuring your webpage</a:t>
            </a:r>
            <a:endParaRPr b="1" sz="4300">
              <a:solidFill>
                <a:srgbClr val="FF0000"/>
              </a:solidFill>
              <a:latin typeface="Montserrat"/>
              <a:ea typeface="Montserrat"/>
              <a:cs typeface="Montserrat"/>
              <a:sym typeface="Montserrat"/>
            </a:endParaRPr>
          </a:p>
          <a:p>
            <a:pPr indent="0" lvl="0" marL="0" rtl="0" algn="l">
              <a:lnSpc>
                <a:spcPct val="150000"/>
              </a:lnSpc>
              <a:spcBef>
                <a:spcPts val="1000"/>
              </a:spcBef>
              <a:spcAft>
                <a:spcPts val="0"/>
              </a:spcAft>
              <a:buClr>
                <a:schemeClr val="dk1"/>
              </a:buClr>
              <a:buSzPts val="1100"/>
              <a:buFont typeface="Arial"/>
              <a:buNone/>
            </a:pPr>
            <a:r>
              <a:t/>
            </a:r>
            <a:endParaRPr b="1" sz="3600">
              <a:solidFill>
                <a:srgbClr val="FF0000"/>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9"/>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STRUCTURING YOUR WEBPAGE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INTO SECTIONS </a:t>
            </a:r>
            <a:endParaRPr b="1" sz="3600">
              <a:solidFill>
                <a:srgbClr val="FF0000"/>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70"/>
          <p:cNvPicPr preferRelativeResize="0"/>
          <p:nvPr/>
        </p:nvPicPr>
        <p:blipFill>
          <a:blip r:embed="rId3">
            <a:alphaModFix/>
          </a:blip>
          <a:stretch>
            <a:fillRect/>
          </a:stretch>
        </p:blipFill>
        <p:spPr>
          <a:xfrm>
            <a:off x="1368913" y="152400"/>
            <a:ext cx="6406166"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1"/>
          <p:cNvSpPr txBox="1"/>
          <p:nvPr>
            <p:ph type="title"/>
          </p:nvPr>
        </p:nvSpPr>
        <p:spPr>
          <a:xfrm>
            <a:off x="311700" y="1567525"/>
            <a:ext cx="8520600" cy="23442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&lt;header&gt; &lt;/header&gt;</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Usually a big strip across the top with a big heading and/or logo and sometimes the navigation bar.. This is where the main common information about a website usually stays from one webpage to another</a:t>
            </a:r>
            <a:endParaRPr b="1" sz="21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152400" y="0"/>
            <a:ext cx="8520600" cy="24693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WEB PAGE</a:t>
            </a:r>
            <a:endParaRPr sz="4800">
              <a:solidFill>
                <a:srgbClr val="FF0000"/>
              </a:solidFill>
            </a:endParaRPr>
          </a:p>
        </p:txBody>
      </p:sp>
      <p:pic>
        <p:nvPicPr>
          <p:cNvPr id="83" name="Google Shape;83;p18"/>
          <p:cNvPicPr preferRelativeResize="0"/>
          <p:nvPr/>
        </p:nvPicPr>
        <p:blipFill>
          <a:blip r:embed="rId3">
            <a:alphaModFix/>
          </a:blip>
          <a:stretch>
            <a:fillRect/>
          </a:stretch>
        </p:blipFill>
        <p:spPr>
          <a:xfrm>
            <a:off x="490188" y="1180625"/>
            <a:ext cx="8163627" cy="33923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72"/>
          <p:cNvPicPr preferRelativeResize="0"/>
          <p:nvPr/>
        </p:nvPicPr>
        <p:blipFill>
          <a:blip r:embed="rId3">
            <a:alphaModFix/>
          </a:blip>
          <a:stretch>
            <a:fillRect/>
          </a:stretch>
        </p:blipFill>
        <p:spPr>
          <a:xfrm>
            <a:off x="304800" y="737063"/>
            <a:ext cx="8839200" cy="366937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73"/>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&lt;footer&gt; &lt;/footer&gt;</a:t>
            </a:r>
            <a:endParaRPr b="1" sz="3600">
              <a:solidFill>
                <a:srgbClr val="FF0000"/>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500">
                <a:solidFill>
                  <a:schemeClr val="dk2"/>
                </a:solidFill>
                <a:latin typeface="Montserrat"/>
                <a:ea typeface="Montserrat"/>
                <a:cs typeface="Montserrat"/>
                <a:sym typeface="Montserrat"/>
              </a:rPr>
              <a:t>A strip across the bottom of the page that generally contains fine print, copyright notices, or contact info. It's a place to put common information (like the header) </a:t>
            </a:r>
            <a:endParaRPr sz="1500">
              <a:solidFill>
                <a:schemeClr val="dk2"/>
              </a:solidFill>
              <a:latin typeface="Montserrat"/>
              <a:ea typeface="Montserrat"/>
              <a:cs typeface="Montserrat"/>
              <a:sym typeface="Montserrat"/>
            </a:endParaRPr>
          </a:p>
          <a:p>
            <a:pPr indent="0" lvl="0" marL="0" rtl="0" algn="ctr">
              <a:lnSpc>
                <a:spcPct val="150000"/>
              </a:lnSpc>
              <a:spcBef>
                <a:spcPts val="16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74"/>
          <p:cNvPicPr preferRelativeResize="0"/>
          <p:nvPr/>
        </p:nvPicPr>
        <p:blipFill>
          <a:blip r:embed="rId3">
            <a:alphaModFix/>
          </a:blip>
          <a:stretch>
            <a:fillRect/>
          </a:stretch>
        </p:blipFill>
        <p:spPr>
          <a:xfrm>
            <a:off x="304800" y="1138375"/>
            <a:ext cx="8839201" cy="317636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5"/>
          <p:cNvSpPr txBox="1"/>
          <p:nvPr>
            <p:ph type="title"/>
          </p:nvPr>
        </p:nvSpPr>
        <p:spPr>
          <a:xfrm>
            <a:off x="311700" y="1008800"/>
            <a:ext cx="8520600" cy="255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&lt;nav&gt; &lt;/nav&gt;</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1900">
              <a:solidFill>
                <a:srgbClr val="424242"/>
              </a:solidFill>
              <a:highlight>
                <a:srgbClr val="FEFEFE"/>
              </a:highlight>
              <a:latin typeface="Roboto"/>
              <a:ea typeface="Roboto"/>
              <a:cs typeface="Roboto"/>
              <a:sym typeface="Roboto"/>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This element is used to create the markup that defines the page navigation. In this we typically add an ul or ol list</a:t>
            </a:r>
            <a:endParaRPr b="1" sz="19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76"/>
          <p:cNvPicPr preferRelativeResize="0"/>
          <p:nvPr/>
        </p:nvPicPr>
        <p:blipFill>
          <a:blip r:embed="rId3">
            <a:alphaModFix/>
          </a:blip>
          <a:stretch>
            <a:fillRect/>
          </a:stretch>
        </p:blipFill>
        <p:spPr>
          <a:xfrm>
            <a:off x="152400" y="1302700"/>
            <a:ext cx="8839199" cy="28931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7"/>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&lt;section&gt; &lt;/section&gt;</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Represents a section of a document. Each section has a heading tag (h1-h6), then the section body.</a:t>
            </a:r>
            <a:endParaRPr b="1" sz="19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78"/>
          <p:cNvPicPr preferRelativeResize="0"/>
          <p:nvPr/>
        </p:nvPicPr>
        <p:blipFill>
          <a:blip r:embed="rId3">
            <a:alphaModFix/>
          </a:blip>
          <a:stretch>
            <a:fillRect/>
          </a:stretch>
        </p:blipFill>
        <p:spPr>
          <a:xfrm>
            <a:off x="152400" y="908300"/>
            <a:ext cx="8839199" cy="306681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9"/>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&lt;article&gt; &lt;/article&gt;</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The article tag identifies a thing that can be independent from other things in a page.</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For example a list of blog posts in the homepage.</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80"/>
          <p:cNvPicPr preferRelativeResize="0"/>
          <p:nvPr/>
        </p:nvPicPr>
        <p:blipFill>
          <a:blip r:embed="rId3">
            <a:alphaModFix/>
          </a:blip>
          <a:stretch>
            <a:fillRect/>
          </a:stretch>
        </p:blipFill>
        <p:spPr>
          <a:xfrm>
            <a:off x="152400" y="1360850"/>
            <a:ext cx="8839199" cy="242180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81"/>
          <p:cNvSpPr txBox="1"/>
          <p:nvPr>
            <p:ph type="title"/>
          </p:nvPr>
        </p:nvSpPr>
        <p:spPr>
          <a:xfrm>
            <a:off x="311700" y="1177800"/>
            <a:ext cx="8520600" cy="2787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&lt;main&gt; &lt;/main&gt;</a:t>
            </a:r>
            <a:endParaRPr b="1" sz="1900">
              <a:solidFill>
                <a:srgbClr val="424242"/>
              </a:solidFill>
              <a:highlight>
                <a:srgbClr val="FEFEFE"/>
              </a:highlight>
              <a:latin typeface="Roboto"/>
              <a:ea typeface="Roboto"/>
              <a:cs typeface="Roboto"/>
              <a:sym typeface="Roboto"/>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 big area in the center that contains most of the unique content of a given webpage, for example, the video you want to watch, or the main story you're reading, or the map you want to view, or the news headlines, etc. This is the one part of the website that definitely will vary from page to page!</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0" y="582025"/>
            <a:ext cx="9144000" cy="9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0000"/>
              </a:solidFill>
              <a:latin typeface="Montserrat"/>
              <a:ea typeface="Montserrat"/>
              <a:cs typeface="Montserrat"/>
              <a:sym typeface="Montserrat"/>
            </a:endParaRPr>
          </a:p>
          <a:p>
            <a:pPr indent="0" lvl="0" marL="457200" rtl="0" algn="ctr">
              <a:spcBef>
                <a:spcPts val="0"/>
              </a:spcBef>
              <a:spcAft>
                <a:spcPts val="0"/>
              </a:spcAft>
              <a:buNone/>
            </a:pPr>
            <a:r>
              <a:rPr lang="en" sz="2400">
                <a:solidFill>
                  <a:srgbClr val="FF0000"/>
                </a:solidFill>
                <a:latin typeface="Montserrat"/>
                <a:ea typeface="Montserrat"/>
                <a:cs typeface="Montserrat"/>
                <a:sym typeface="Montserrat"/>
              </a:rPr>
              <a:t>MAIN FRONT-END TECHNOLOGIES</a:t>
            </a:r>
            <a:endParaRPr sz="2400">
              <a:solidFill>
                <a:srgbClr val="FF0000"/>
              </a:solidFill>
              <a:latin typeface="Montserrat"/>
              <a:ea typeface="Montserrat"/>
              <a:cs typeface="Montserrat"/>
              <a:sym typeface="Montserrat"/>
            </a:endParaRPr>
          </a:p>
          <a:p>
            <a:pPr indent="0" lvl="0" marL="457200" rtl="0" algn="ctr">
              <a:spcBef>
                <a:spcPts val="0"/>
              </a:spcBef>
              <a:spcAft>
                <a:spcPts val="0"/>
              </a:spcAft>
              <a:buNone/>
            </a:pPr>
            <a:r>
              <a:t/>
            </a:r>
            <a:endParaRPr sz="2400">
              <a:solidFill>
                <a:srgbClr val="FF0000"/>
              </a:solidFill>
              <a:latin typeface="Montserrat"/>
              <a:ea typeface="Montserrat"/>
              <a:cs typeface="Montserrat"/>
              <a:sym typeface="Montserrat"/>
            </a:endParaRPr>
          </a:p>
        </p:txBody>
      </p:sp>
      <p:pic>
        <p:nvPicPr>
          <p:cNvPr id="89" name="Google Shape;89;p19"/>
          <p:cNvPicPr preferRelativeResize="0"/>
          <p:nvPr/>
        </p:nvPicPr>
        <p:blipFill>
          <a:blip r:embed="rId3">
            <a:alphaModFix/>
          </a:blip>
          <a:stretch>
            <a:fillRect/>
          </a:stretch>
        </p:blipFill>
        <p:spPr>
          <a:xfrm>
            <a:off x="974125" y="1512925"/>
            <a:ext cx="7500548" cy="31297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82"/>
          <p:cNvPicPr preferRelativeResize="0"/>
          <p:nvPr/>
        </p:nvPicPr>
        <p:blipFill>
          <a:blip r:embed="rId3">
            <a:alphaModFix/>
          </a:blip>
          <a:stretch>
            <a:fillRect/>
          </a:stretch>
        </p:blipFill>
        <p:spPr>
          <a:xfrm>
            <a:off x="1253400" y="152400"/>
            <a:ext cx="7169574" cy="4838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3"/>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&lt;aside&gt; &lt;/aside&gt;</a:t>
            </a:r>
            <a:endParaRPr b="1" sz="1900">
              <a:solidFill>
                <a:srgbClr val="424242"/>
              </a:solidFill>
              <a:highlight>
                <a:srgbClr val="FEFEFE"/>
              </a:highlight>
              <a:latin typeface="Roboto"/>
              <a:ea typeface="Roboto"/>
              <a:cs typeface="Roboto"/>
              <a:sym typeface="Roboto"/>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The &lt;aside&gt; element defines some content aside from the content it is placed in (like a sidebar).</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The &lt;aside&gt; content should be indirectly related to the surrounding content.</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4"/>
          <p:cNvSpPr txBox="1"/>
          <p:nvPr>
            <p:ph type="title"/>
          </p:nvPr>
        </p:nvSpPr>
        <p:spPr>
          <a:xfrm>
            <a:off x="377875" y="1155750"/>
            <a:ext cx="8520600" cy="28320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NON SEMANTIC CONTAINERS: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4300">
                <a:solidFill>
                  <a:srgbClr val="FF0000"/>
                </a:solidFill>
                <a:latin typeface="Montserrat"/>
                <a:ea typeface="Montserrat"/>
                <a:cs typeface="Montserrat"/>
                <a:sym typeface="Montserrat"/>
              </a:rPr>
              <a:t> </a:t>
            </a:r>
            <a:r>
              <a:rPr lang="en" sz="1850">
                <a:highlight>
                  <a:srgbClr val="FFFFFF"/>
                </a:highlight>
                <a:latin typeface="Montserrat"/>
                <a:ea typeface="Montserrat"/>
                <a:cs typeface="Montserrat"/>
                <a:sym typeface="Montserrat"/>
              </a:rPr>
              <a:t>Used to group and hold other containers in a generic context</a:t>
            </a:r>
            <a:endParaRPr b="1" sz="4300">
              <a:solidFill>
                <a:srgbClr val="FF0000"/>
              </a:solidFill>
              <a:latin typeface="Montserrat"/>
              <a:ea typeface="Montserrat"/>
              <a:cs typeface="Montserrat"/>
              <a:sym typeface="Montserrat"/>
            </a:endParaRPr>
          </a:p>
          <a:p>
            <a:pPr indent="0" lvl="0" marL="0" rtl="0" algn="l">
              <a:lnSpc>
                <a:spcPct val="150000"/>
              </a:lnSpc>
              <a:spcBef>
                <a:spcPts val="1000"/>
              </a:spcBef>
              <a:spcAft>
                <a:spcPts val="0"/>
              </a:spcAft>
              <a:buClr>
                <a:schemeClr val="dk1"/>
              </a:buClr>
              <a:buSzPts val="1100"/>
              <a:buFont typeface="Arial"/>
              <a:buNone/>
            </a:pPr>
            <a:r>
              <a:t/>
            </a:r>
            <a:endParaRPr b="1" sz="3600">
              <a:solidFill>
                <a:srgbClr val="FF0000"/>
              </a:solidFill>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85"/>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&lt;div&gt; &lt;/div&gt;</a:t>
            </a:r>
            <a:endParaRPr b="1" sz="1900">
              <a:solidFill>
                <a:srgbClr val="424242"/>
              </a:solidFill>
              <a:highlight>
                <a:srgbClr val="FEFEFE"/>
              </a:highlight>
              <a:latin typeface="Roboto"/>
              <a:ea typeface="Roboto"/>
              <a:cs typeface="Roboto"/>
              <a:sym typeface="Roboto"/>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The div element  is the generic container element.We use div in any place where we need a container but the existing tags are not suited.</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86"/>
          <p:cNvPicPr preferRelativeResize="0"/>
          <p:nvPr/>
        </p:nvPicPr>
        <p:blipFill>
          <a:blip r:embed="rId3">
            <a:alphaModFix/>
          </a:blip>
          <a:stretch>
            <a:fillRect/>
          </a:stretch>
        </p:blipFill>
        <p:spPr>
          <a:xfrm>
            <a:off x="152400" y="809725"/>
            <a:ext cx="8839202" cy="392380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7"/>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&lt;span&gt; &lt;/span&gt;</a:t>
            </a:r>
            <a:endParaRPr b="1" sz="1900">
              <a:solidFill>
                <a:srgbClr val="424242"/>
              </a:solidFill>
              <a:highlight>
                <a:srgbClr val="FEFEFE"/>
              </a:highlight>
              <a:latin typeface="Roboto"/>
              <a:ea typeface="Roboto"/>
              <a:cs typeface="Roboto"/>
              <a:sym typeface="Roboto"/>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The &lt;span&gt; tag is an inline container used to mark up a part of a text, or a part of a document. The &lt;span&gt; tag is easily styled by CSS</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88"/>
          <p:cNvPicPr preferRelativeResize="0"/>
          <p:nvPr/>
        </p:nvPicPr>
        <p:blipFill>
          <a:blip r:embed="rId3">
            <a:alphaModFix/>
          </a:blip>
          <a:stretch>
            <a:fillRect/>
          </a:stretch>
        </p:blipFill>
        <p:spPr>
          <a:xfrm>
            <a:off x="304800" y="1845000"/>
            <a:ext cx="8839201" cy="116217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9"/>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Container Exercise</a:t>
            </a:r>
            <a:endParaRPr b="1" sz="1900">
              <a:solidFill>
                <a:srgbClr val="424242"/>
              </a:solidFill>
              <a:highlight>
                <a:srgbClr val="FEFEFE"/>
              </a:highlight>
              <a:latin typeface="Roboto"/>
              <a:ea typeface="Roboto"/>
              <a:cs typeface="Roboto"/>
              <a:sym typeface="Roboto"/>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Write the Markup Code for the following Web page</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90"/>
          <p:cNvSpPr txBox="1"/>
          <p:nvPr/>
        </p:nvSpPr>
        <p:spPr>
          <a:xfrm>
            <a:off x="197200" y="0"/>
            <a:ext cx="8703000" cy="6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https://waverly-demo.squarespace.com/</a:t>
            </a:r>
            <a:endParaRPr/>
          </a:p>
          <a:p>
            <a:pPr indent="0" lvl="0" marL="0" rtl="0" algn="l">
              <a:spcBef>
                <a:spcPts val="0"/>
              </a:spcBef>
              <a:spcAft>
                <a:spcPts val="0"/>
              </a:spcAft>
              <a:buNone/>
            </a:pPr>
            <a:r>
              <a:t/>
            </a:r>
            <a:endParaRPr/>
          </a:p>
        </p:txBody>
      </p:sp>
      <p:pic>
        <p:nvPicPr>
          <p:cNvPr id="476" name="Google Shape;476;p90"/>
          <p:cNvPicPr preferRelativeResize="0"/>
          <p:nvPr/>
        </p:nvPicPr>
        <p:blipFill>
          <a:blip r:embed="rId4">
            <a:alphaModFix/>
          </a:blip>
          <a:stretch>
            <a:fillRect/>
          </a:stretch>
        </p:blipFill>
        <p:spPr>
          <a:xfrm>
            <a:off x="320401" y="608700"/>
            <a:ext cx="8456602" cy="443314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91"/>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TABLES</a:t>
            </a:r>
            <a:endParaRPr b="1" sz="1900">
              <a:solidFill>
                <a:srgbClr val="424242"/>
              </a:solidFill>
              <a:highlight>
                <a:srgbClr val="FEFEFE"/>
              </a:highlight>
              <a:latin typeface="Roboto"/>
              <a:ea typeface="Roboto"/>
              <a:cs typeface="Roboto"/>
              <a:sym typeface="Roboto"/>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The HTML &lt;table&gt; element represents tabular data, that is, information presented in a two-dimensional table comprised of rows and columns of cells containing data.</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0"/>
          <p:cNvPicPr preferRelativeResize="0"/>
          <p:nvPr/>
        </p:nvPicPr>
        <p:blipFill>
          <a:blip r:embed="rId3">
            <a:alphaModFix/>
          </a:blip>
          <a:stretch>
            <a:fillRect/>
          </a:stretch>
        </p:blipFill>
        <p:spPr>
          <a:xfrm>
            <a:off x="4092500" y="1331825"/>
            <a:ext cx="4946976" cy="2350900"/>
          </a:xfrm>
          <a:prstGeom prst="rect">
            <a:avLst/>
          </a:prstGeom>
          <a:noFill/>
          <a:ln>
            <a:noFill/>
          </a:ln>
        </p:spPr>
      </p:pic>
      <p:sp>
        <p:nvSpPr>
          <p:cNvPr id="95" name="Google Shape;95;p20"/>
          <p:cNvSpPr txBox="1"/>
          <p:nvPr>
            <p:ph type="title"/>
          </p:nvPr>
        </p:nvSpPr>
        <p:spPr>
          <a:xfrm>
            <a:off x="-104525" y="226575"/>
            <a:ext cx="9144000" cy="930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400">
                <a:solidFill>
                  <a:srgbClr val="FF0000"/>
                </a:solidFill>
                <a:latin typeface="Montserrat"/>
                <a:ea typeface="Montserrat"/>
                <a:cs typeface="Montserrat"/>
                <a:sym typeface="Montserrat"/>
              </a:rPr>
              <a:t>EXAMPLE OF HOW YOU MARKUP TEXT</a:t>
            </a:r>
            <a:endParaRPr sz="2400">
              <a:solidFill>
                <a:srgbClr val="FF0000"/>
              </a:solidFill>
              <a:latin typeface="Montserrat"/>
              <a:ea typeface="Montserrat"/>
              <a:cs typeface="Montserrat"/>
              <a:sym typeface="Montserrat"/>
            </a:endParaRPr>
          </a:p>
        </p:txBody>
      </p:sp>
      <p:sp>
        <p:nvSpPr>
          <p:cNvPr id="96" name="Google Shape;96;p20"/>
          <p:cNvSpPr txBox="1"/>
          <p:nvPr/>
        </p:nvSpPr>
        <p:spPr>
          <a:xfrm>
            <a:off x="266225" y="940875"/>
            <a:ext cx="3826200" cy="39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To the right is an example of marked up text.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Parts of the paragraphs is highlighted. This is to note that the said text is important and have special meaning.</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HTML does the same. It “marks up text”, give meaning to text. It does this via tags.</a:t>
            </a:r>
            <a:endParaRPr sz="1800">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92"/>
          <p:cNvPicPr preferRelativeResize="0"/>
          <p:nvPr/>
        </p:nvPicPr>
        <p:blipFill>
          <a:blip r:embed="rId3">
            <a:alphaModFix/>
          </a:blip>
          <a:stretch>
            <a:fillRect/>
          </a:stretch>
        </p:blipFill>
        <p:spPr>
          <a:xfrm>
            <a:off x="881063" y="654200"/>
            <a:ext cx="7381875" cy="41529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93"/>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TABLES</a:t>
            </a:r>
            <a:endParaRPr sz="2400">
              <a:solidFill>
                <a:srgbClr val="FF0000"/>
              </a:solidFill>
              <a:latin typeface="Montserrat"/>
              <a:ea typeface="Montserrat"/>
              <a:cs typeface="Montserrat"/>
              <a:sym typeface="Montserrat"/>
            </a:endParaRPr>
          </a:p>
        </p:txBody>
      </p:sp>
      <p:sp>
        <p:nvSpPr>
          <p:cNvPr id="492" name="Google Shape;492;p93"/>
          <p:cNvSpPr txBox="1"/>
          <p:nvPr>
            <p:ph idx="1" type="body"/>
          </p:nvPr>
        </p:nvSpPr>
        <p:spPr>
          <a:xfrm>
            <a:off x="367350" y="616925"/>
            <a:ext cx="8520600" cy="4445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The HTML &lt;table&gt; element define a table</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The HTML &lt;thead&gt; element defines a set of rows defining the head of the columns of the table.</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The HTML &lt;th&gt; element defines a cell as header of a group of table cells.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The HTML &lt;tr&gt; element defines a row of cells in a table. The row's cells can then be established using a mix of &lt;td&gt; (data cell) and &lt;th&gt; (header cell) elements.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The HTML &lt;td&gt; element defines a cell of a table that contains data.</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The HTML Table Body element (&lt;tbody&gt;) encapsulates a set of table rows (&lt;tr&gt; elements), indicating that they comprise the body of the table</a:t>
            </a:r>
            <a:endParaRPr sz="1900">
              <a:latin typeface="Montserrat"/>
              <a:ea typeface="Montserrat"/>
              <a:cs typeface="Montserrat"/>
              <a:sym typeface="Montserra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94"/>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TABLES </a:t>
            </a:r>
            <a:endParaRPr sz="2400">
              <a:solidFill>
                <a:srgbClr val="FF0000"/>
              </a:solidFill>
              <a:latin typeface="Montserrat"/>
              <a:ea typeface="Montserrat"/>
              <a:cs typeface="Montserrat"/>
              <a:sym typeface="Montserrat"/>
            </a:endParaRPr>
          </a:p>
        </p:txBody>
      </p:sp>
      <p:sp>
        <p:nvSpPr>
          <p:cNvPr id="498" name="Google Shape;498;p94"/>
          <p:cNvSpPr txBox="1"/>
          <p:nvPr>
            <p:ph idx="1" type="body"/>
          </p:nvPr>
        </p:nvSpPr>
        <p:spPr>
          <a:xfrm>
            <a:off x="367350" y="616925"/>
            <a:ext cx="8520600" cy="4445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The HTML &lt;tfoot&gt; element defines a set of rows summarizing the columns of the table.</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The HTML &lt;caption&gt; element specifies the caption (or title) of a table.</a:t>
            </a:r>
            <a:endParaRPr sz="1900">
              <a:latin typeface="Montserrat"/>
              <a:ea typeface="Montserrat"/>
              <a:cs typeface="Montserrat"/>
              <a:sym typeface="Montserra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95"/>
          <p:cNvSpPr txBox="1"/>
          <p:nvPr>
            <p:ph type="title"/>
          </p:nvPr>
        </p:nvSpPr>
        <p:spPr>
          <a:xfrm>
            <a:off x="311700" y="1504800"/>
            <a:ext cx="8520600" cy="25725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FORMS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Forms allow users to enter data, which is generally sent to a web server for processing and storage and it is made up of one or more form controls and labels</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96"/>
          <p:cNvPicPr preferRelativeResize="0"/>
          <p:nvPr/>
        </p:nvPicPr>
        <p:blipFill>
          <a:blip r:embed="rId3">
            <a:alphaModFix/>
          </a:blip>
          <a:stretch>
            <a:fillRect/>
          </a:stretch>
        </p:blipFill>
        <p:spPr>
          <a:xfrm>
            <a:off x="1762375" y="481013"/>
            <a:ext cx="5924550" cy="41814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97"/>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FORMS</a:t>
            </a:r>
            <a:endParaRPr sz="2400">
              <a:solidFill>
                <a:srgbClr val="FF0000"/>
              </a:solidFill>
              <a:latin typeface="Montserrat"/>
              <a:ea typeface="Montserrat"/>
              <a:cs typeface="Montserrat"/>
              <a:sym typeface="Montserrat"/>
            </a:endParaRPr>
          </a:p>
        </p:txBody>
      </p:sp>
      <p:sp>
        <p:nvSpPr>
          <p:cNvPr id="514" name="Google Shape;514;p97"/>
          <p:cNvSpPr txBox="1"/>
          <p:nvPr>
            <p:ph idx="1" type="body"/>
          </p:nvPr>
        </p:nvSpPr>
        <p:spPr>
          <a:xfrm>
            <a:off x="367350" y="616925"/>
            <a:ext cx="8520600" cy="444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The HTML &lt;form&gt; element represents a document section containing interactive controls for submitting information.</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The following attributes control behavior during form submission : </a:t>
            </a:r>
            <a:endParaRPr>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b="1" lang="en" sz="1800">
                <a:latin typeface="Montserrat"/>
                <a:ea typeface="Montserrat"/>
                <a:cs typeface="Montserrat"/>
                <a:sym typeface="Montserrat"/>
              </a:rPr>
              <a:t>action</a:t>
            </a:r>
            <a:endParaRPr b="1" sz="1800">
              <a:latin typeface="Montserrat"/>
              <a:ea typeface="Montserrat"/>
              <a:cs typeface="Montserrat"/>
              <a:sym typeface="Montserrat"/>
            </a:endParaRPr>
          </a:p>
          <a:p>
            <a:pPr indent="-342900" lvl="2" marL="1371600" rtl="0" algn="l">
              <a:spcBef>
                <a:spcPts val="0"/>
              </a:spcBef>
              <a:spcAft>
                <a:spcPts val="0"/>
              </a:spcAft>
              <a:buSzPts val="1800"/>
              <a:buFont typeface="Montserrat"/>
              <a:buChar char="■"/>
            </a:pPr>
            <a:r>
              <a:rPr lang="en" sz="1800">
                <a:latin typeface="Montserrat"/>
                <a:ea typeface="Montserrat"/>
                <a:cs typeface="Montserrat"/>
                <a:sym typeface="Montserrat"/>
              </a:rPr>
              <a:t>The URL that processes the form submission. </a:t>
            </a:r>
            <a:endParaRPr sz="1800">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b="1" lang="en" sz="1800">
                <a:latin typeface="Montserrat"/>
                <a:ea typeface="Montserrat"/>
                <a:cs typeface="Montserrat"/>
                <a:sym typeface="Montserrat"/>
              </a:rPr>
              <a:t>method</a:t>
            </a:r>
            <a:endParaRPr sz="1800">
              <a:latin typeface="Montserrat"/>
              <a:ea typeface="Montserrat"/>
              <a:cs typeface="Montserrat"/>
              <a:sym typeface="Montserrat"/>
            </a:endParaRPr>
          </a:p>
          <a:p>
            <a:pPr indent="-342900" lvl="2" marL="1371600" rtl="0" algn="l">
              <a:spcBef>
                <a:spcPts val="0"/>
              </a:spcBef>
              <a:spcAft>
                <a:spcPts val="0"/>
              </a:spcAft>
              <a:buSzPts val="1800"/>
              <a:buFont typeface="Montserrat"/>
              <a:buChar char="■"/>
            </a:pPr>
            <a:r>
              <a:rPr lang="en" sz="1800">
                <a:latin typeface="Montserrat"/>
                <a:ea typeface="Montserrat"/>
                <a:cs typeface="Montserrat"/>
                <a:sym typeface="Montserrat"/>
              </a:rPr>
              <a:t>The HTTP method to submit the form with. Possible (case insensitive) values:</a:t>
            </a:r>
            <a:endParaRPr sz="1800">
              <a:latin typeface="Montserrat"/>
              <a:ea typeface="Montserrat"/>
              <a:cs typeface="Montserrat"/>
              <a:sym typeface="Montserrat"/>
            </a:endParaRPr>
          </a:p>
          <a:p>
            <a:pPr indent="-342900" lvl="3" marL="1828800" rtl="0" algn="l">
              <a:spcBef>
                <a:spcPts val="0"/>
              </a:spcBef>
              <a:spcAft>
                <a:spcPts val="0"/>
              </a:spcAft>
              <a:buSzPts val="1800"/>
              <a:buFont typeface="Montserrat"/>
              <a:buChar char="●"/>
            </a:pPr>
            <a:r>
              <a:rPr lang="en" sz="1800">
                <a:latin typeface="Montserrat"/>
                <a:ea typeface="Montserrat"/>
                <a:cs typeface="Montserrat"/>
                <a:sym typeface="Montserrat"/>
              </a:rPr>
              <a:t>post: The POST method; form data sent as the request body.</a:t>
            </a:r>
            <a:endParaRPr sz="1800">
              <a:latin typeface="Montserrat"/>
              <a:ea typeface="Montserrat"/>
              <a:cs typeface="Montserrat"/>
              <a:sym typeface="Montserrat"/>
            </a:endParaRPr>
          </a:p>
          <a:p>
            <a:pPr indent="-342900" lvl="3" marL="1828800" rtl="0" algn="l">
              <a:spcBef>
                <a:spcPts val="0"/>
              </a:spcBef>
              <a:spcAft>
                <a:spcPts val="0"/>
              </a:spcAft>
              <a:buSzPts val="1800"/>
              <a:buFont typeface="Montserrat"/>
              <a:buChar char="●"/>
            </a:pPr>
            <a:r>
              <a:rPr lang="en" sz="1800">
                <a:latin typeface="Montserrat"/>
                <a:ea typeface="Montserrat"/>
                <a:cs typeface="Montserrat"/>
                <a:sym typeface="Montserrat"/>
              </a:rPr>
              <a:t>get: The GET method; form data appended to the action URL with a ? separator. Use this method when the form has no side-effects.</a:t>
            </a:r>
            <a:endParaRPr sz="1800">
              <a:latin typeface="Montserrat"/>
              <a:ea typeface="Montserrat"/>
              <a:cs typeface="Montserrat"/>
              <a:sym typeface="Montserra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8"/>
          <p:cNvSpPr txBox="1"/>
          <p:nvPr>
            <p:ph type="title"/>
          </p:nvPr>
        </p:nvSpPr>
        <p:spPr>
          <a:xfrm>
            <a:off x="311700" y="14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FORMS</a:t>
            </a:r>
            <a:r>
              <a:rPr lang="en" sz="2400">
                <a:solidFill>
                  <a:srgbClr val="FF0000"/>
                </a:solidFill>
                <a:latin typeface="Montserrat"/>
                <a:ea typeface="Montserrat"/>
                <a:cs typeface="Montserrat"/>
                <a:sym typeface="Montserrat"/>
              </a:rPr>
              <a:t> </a:t>
            </a:r>
            <a:endParaRPr sz="2400">
              <a:solidFill>
                <a:srgbClr val="FF0000"/>
              </a:solidFill>
              <a:latin typeface="Montserrat"/>
              <a:ea typeface="Montserrat"/>
              <a:cs typeface="Montserrat"/>
              <a:sym typeface="Montserrat"/>
            </a:endParaRPr>
          </a:p>
        </p:txBody>
      </p:sp>
      <p:pic>
        <p:nvPicPr>
          <p:cNvPr id="520" name="Google Shape;520;p98"/>
          <p:cNvPicPr preferRelativeResize="0"/>
          <p:nvPr/>
        </p:nvPicPr>
        <p:blipFill>
          <a:blip r:embed="rId3">
            <a:alphaModFix/>
          </a:blip>
          <a:stretch>
            <a:fillRect/>
          </a:stretch>
        </p:blipFill>
        <p:spPr>
          <a:xfrm>
            <a:off x="311700" y="1260800"/>
            <a:ext cx="5648325" cy="22002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99"/>
          <p:cNvSpPr txBox="1"/>
          <p:nvPr>
            <p:ph type="title"/>
          </p:nvPr>
        </p:nvSpPr>
        <p:spPr>
          <a:xfrm>
            <a:off x="311700" y="1113550"/>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LABELS </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The HTML &lt;label&gt; element represents a caption for an item in a user interface.</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526" name="Google Shape;526;p99"/>
          <p:cNvPicPr preferRelativeResize="0"/>
          <p:nvPr/>
        </p:nvPicPr>
        <p:blipFill>
          <a:blip r:embed="rId3">
            <a:alphaModFix/>
          </a:blip>
          <a:stretch>
            <a:fillRect/>
          </a:stretch>
        </p:blipFill>
        <p:spPr>
          <a:xfrm>
            <a:off x="1176900" y="3109450"/>
            <a:ext cx="6972300" cy="10096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00"/>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FORM CONTROLS(</a:t>
            </a:r>
            <a:r>
              <a:rPr b="1" lang="en" sz="3600">
                <a:solidFill>
                  <a:srgbClr val="FF0000"/>
                </a:solidFill>
                <a:latin typeface="Open Sans"/>
                <a:ea typeface="Open Sans"/>
                <a:cs typeface="Open Sans"/>
                <a:sym typeface="Open Sans"/>
              </a:rPr>
              <a:t>WIDGETS)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The HTML &lt;form&gt; element represents a document section containing interactive controls for submitting information.</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01"/>
          <p:cNvSpPr txBox="1"/>
          <p:nvPr>
            <p:ph type="title"/>
          </p:nvPr>
        </p:nvSpPr>
        <p:spPr>
          <a:xfrm>
            <a:off x="311700" y="156752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TEXT INPUT FIELD</a:t>
            </a:r>
            <a:endParaRPr b="1" sz="1900">
              <a:solidFill>
                <a:srgbClr val="424242"/>
              </a:solidFill>
              <a:highlight>
                <a:srgbClr val="FEFEFE"/>
              </a:highlight>
              <a:latin typeface="Roboto"/>
              <a:ea typeface="Roboto"/>
              <a:cs typeface="Roboto"/>
              <a:sym typeface="Roboto"/>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Text fields are the most basic form widgets. They are a very convenient way to let the user enter any kind of data</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1"/>
          <p:cNvPicPr preferRelativeResize="0"/>
          <p:nvPr/>
        </p:nvPicPr>
        <p:blipFill>
          <a:blip r:embed="rId3">
            <a:alphaModFix/>
          </a:blip>
          <a:stretch>
            <a:fillRect/>
          </a:stretch>
        </p:blipFill>
        <p:spPr>
          <a:xfrm>
            <a:off x="3216325" y="165675"/>
            <a:ext cx="2639797" cy="1904250"/>
          </a:xfrm>
          <a:prstGeom prst="rect">
            <a:avLst/>
          </a:prstGeom>
          <a:noFill/>
          <a:ln>
            <a:noFill/>
          </a:ln>
        </p:spPr>
      </p:pic>
      <p:sp>
        <p:nvSpPr>
          <p:cNvPr id="102" name="Google Shape;102;p21"/>
          <p:cNvSpPr txBox="1"/>
          <p:nvPr>
            <p:ph type="title"/>
          </p:nvPr>
        </p:nvSpPr>
        <p:spPr>
          <a:xfrm>
            <a:off x="311700" y="20699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HTML</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HTML stands for Hypertext </a:t>
            </a:r>
            <a:r>
              <a:rPr b="1" lang="en" sz="1500">
                <a:solidFill>
                  <a:srgbClr val="424242"/>
                </a:solidFill>
                <a:highlight>
                  <a:srgbClr val="FEFEFE"/>
                </a:highlight>
                <a:latin typeface="Montserrat"/>
                <a:ea typeface="Montserrat"/>
                <a:cs typeface="Montserrat"/>
                <a:sym typeface="Montserrat"/>
              </a:rPr>
              <a:t>Markup Language</a:t>
            </a:r>
            <a:r>
              <a:rPr lang="en" sz="1500">
                <a:solidFill>
                  <a:srgbClr val="424242"/>
                </a:solidFill>
                <a:highlight>
                  <a:srgbClr val="FEFEFE"/>
                </a:highlight>
                <a:latin typeface="Montserrat"/>
                <a:ea typeface="Montserrat"/>
                <a:cs typeface="Montserrat"/>
                <a:sym typeface="Montserrat"/>
              </a:rPr>
              <a:t>. It is the standard markup language for documents designed to be displayed in a web browser</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rPr b="1" lang="en" sz="1500">
                <a:solidFill>
                  <a:srgbClr val="424242"/>
                </a:solidFill>
                <a:highlight>
                  <a:srgbClr val="FEFEFE"/>
                </a:highlight>
                <a:latin typeface="Montserrat"/>
                <a:ea typeface="Montserrat"/>
                <a:cs typeface="Montserrat"/>
                <a:sym typeface="Montserrat"/>
              </a:rPr>
              <a:t>Its purpose to set the structure of a web page .</a:t>
            </a:r>
            <a:endParaRPr b="1"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02"/>
          <p:cNvSpPr txBox="1"/>
          <p:nvPr>
            <p:ph type="title"/>
          </p:nvPr>
        </p:nvSpPr>
        <p:spPr>
          <a:xfrm>
            <a:off x="311700" y="1113550"/>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SINGLE LINE TEXT FIELD</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 single line text field is created using an &lt;input&gt; element whose type attribute value is set to text, or by omitting the  type attribute altogether (text is the default value). </a:t>
            </a:r>
            <a:endParaRPr sz="1500">
              <a:solidFill>
                <a:srgbClr val="424242"/>
              </a:solidFill>
              <a:highlight>
                <a:srgbClr val="FEFEFE"/>
              </a:highlight>
              <a:latin typeface="Montserrat"/>
              <a:ea typeface="Montserrat"/>
              <a:cs typeface="Montserrat"/>
              <a:sym typeface="Montserrat"/>
            </a:endParaRPr>
          </a:p>
        </p:txBody>
      </p:sp>
      <p:pic>
        <p:nvPicPr>
          <p:cNvPr id="542" name="Google Shape;542;p102"/>
          <p:cNvPicPr preferRelativeResize="0"/>
          <p:nvPr/>
        </p:nvPicPr>
        <p:blipFill>
          <a:blip r:embed="rId3">
            <a:alphaModFix/>
          </a:blip>
          <a:stretch>
            <a:fillRect/>
          </a:stretch>
        </p:blipFill>
        <p:spPr>
          <a:xfrm>
            <a:off x="1538288" y="3109450"/>
            <a:ext cx="6067425" cy="704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03"/>
          <p:cNvSpPr txBox="1"/>
          <p:nvPr>
            <p:ph type="title"/>
          </p:nvPr>
        </p:nvSpPr>
        <p:spPr>
          <a:xfrm>
            <a:off x="311700" y="1113550"/>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MULTI LINE TEXT FIELD</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The HTML &lt;textarea&gt; element represents a multi-line plain-text editing control, useful when you want to allow users to enter a sizeable amount of free-form text, for example a comment on a review or feedback form.</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548" name="Google Shape;548;p103"/>
          <p:cNvPicPr preferRelativeResize="0"/>
          <p:nvPr/>
        </p:nvPicPr>
        <p:blipFill>
          <a:blip r:embed="rId3">
            <a:alphaModFix/>
          </a:blip>
          <a:stretch>
            <a:fillRect/>
          </a:stretch>
        </p:blipFill>
        <p:spPr>
          <a:xfrm>
            <a:off x="152400" y="3680025"/>
            <a:ext cx="8839200" cy="67018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04"/>
          <p:cNvSpPr txBox="1"/>
          <p:nvPr>
            <p:ph type="title"/>
          </p:nvPr>
        </p:nvSpPr>
        <p:spPr>
          <a:xfrm>
            <a:off x="311700" y="1113550"/>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PASSWORD </a:t>
            </a:r>
            <a:r>
              <a:rPr b="1" lang="en" sz="3600">
                <a:solidFill>
                  <a:srgbClr val="FF0000"/>
                </a:solidFill>
                <a:latin typeface="Open Sans"/>
                <a:ea typeface="Open Sans"/>
                <a:cs typeface="Open Sans"/>
                <a:sym typeface="Open Sans"/>
              </a:rPr>
              <a:t>FIELD</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a:t>
            </a:r>
            <a:r>
              <a:rPr lang="en" sz="1500">
                <a:solidFill>
                  <a:srgbClr val="424242"/>
                </a:solidFill>
                <a:highlight>
                  <a:srgbClr val="FEFEFE"/>
                </a:highlight>
                <a:latin typeface="Montserrat"/>
                <a:ea typeface="Montserrat"/>
                <a:cs typeface="Montserrat"/>
                <a:sym typeface="Montserrat"/>
              </a:rPr>
              <a:t>he password value doesn't add any special constraints to the entered text, but it does obscure the value entered into the field (e.g. with dots or asterisks) so it can't be easily read by others.</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554" name="Google Shape;554;p104"/>
          <p:cNvPicPr preferRelativeResize="0"/>
          <p:nvPr/>
        </p:nvPicPr>
        <p:blipFill>
          <a:blip r:embed="rId3">
            <a:alphaModFix/>
          </a:blip>
          <a:stretch>
            <a:fillRect/>
          </a:stretch>
        </p:blipFill>
        <p:spPr>
          <a:xfrm>
            <a:off x="716925" y="3429100"/>
            <a:ext cx="7410450" cy="6000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05"/>
          <p:cNvSpPr txBox="1"/>
          <p:nvPr>
            <p:ph type="title"/>
          </p:nvPr>
        </p:nvSpPr>
        <p:spPr>
          <a:xfrm>
            <a:off x="311700" y="575850"/>
            <a:ext cx="8520600" cy="25335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RADIO BUTTONS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 radio button is created using the &lt;input&gt; element with its type attribute set to the value radio.Several radio buttons can be tied together. If they share the same value for their name attribute, they will be considered to be in the same group of buttons. Only one button in a given group may be checked at a time; this means that when one of them is checked all the others automatically get unchecked.</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560" name="Google Shape;560;p105"/>
          <p:cNvPicPr preferRelativeResize="0"/>
          <p:nvPr/>
        </p:nvPicPr>
        <p:blipFill>
          <a:blip r:embed="rId3">
            <a:alphaModFix/>
          </a:blip>
          <a:stretch>
            <a:fillRect/>
          </a:stretch>
        </p:blipFill>
        <p:spPr>
          <a:xfrm>
            <a:off x="523875" y="3617200"/>
            <a:ext cx="8096250" cy="11049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06"/>
          <p:cNvSpPr txBox="1"/>
          <p:nvPr>
            <p:ph type="title"/>
          </p:nvPr>
        </p:nvSpPr>
        <p:spPr>
          <a:xfrm>
            <a:off x="311700" y="1113550"/>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CHECKBOXES</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 check box is created using the &lt;input&gt; element with a type attribute set to the value checkbox. A checkbox allows you to select single values for submission in a form (or not).</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566" name="Google Shape;566;p106"/>
          <p:cNvPicPr preferRelativeResize="0"/>
          <p:nvPr/>
        </p:nvPicPr>
        <p:blipFill>
          <a:blip r:embed="rId3">
            <a:alphaModFix/>
          </a:blip>
          <a:stretch>
            <a:fillRect/>
          </a:stretch>
        </p:blipFill>
        <p:spPr>
          <a:xfrm>
            <a:off x="200025" y="3443975"/>
            <a:ext cx="8743950" cy="1066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07"/>
          <p:cNvSpPr txBox="1"/>
          <p:nvPr>
            <p:ph type="title"/>
          </p:nvPr>
        </p:nvSpPr>
        <p:spPr>
          <a:xfrm>
            <a:off x="311700" y="151775"/>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DROP DOWN LISTS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To create a drop down list that provides a menu of option, use the </a:t>
            </a:r>
            <a:r>
              <a:rPr lang="en" sz="1500">
                <a:solidFill>
                  <a:srgbClr val="424242"/>
                </a:solidFill>
                <a:highlight>
                  <a:srgbClr val="FEFEFE"/>
                </a:highlight>
                <a:latin typeface="Montserrat"/>
                <a:ea typeface="Montserrat"/>
                <a:cs typeface="Montserrat"/>
                <a:sym typeface="Montserrat"/>
              </a:rPr>
              <a:t> HTML &lt;select&gt; element</a:t>
            </a:r>
            <a:endParaRPr sz="1500">
              <a:solidFill>
                <a:srgbClr val="424242"/>
              </a:solidFill>
              <a:highlight>
                <a:srgbClr val="FEFEFE"/>
              </a:highlight>
              <a:latin typeface="Montserrat"/>
              <a:ea typeface="Montserrat"/>
              <a:cs typeface="Montserrat"/>
              <a:sym typeface="Montserrat"/>
            </a:endParaRPr>
          </a:p>
        </p:txBody>
      </p:sp>
      <p:pic>
        <p:nvPicPr>
          <p:cNvPr id="572" name="Google Shape;572;p107"/>
          <p:cNvPicPr preferRelativeResize="0"/>
          <p:nvPr/>
        </p:nvPicPr>
        <p:blipFill>
          <a:blip r:embed="rId3">
            <a:alphaModFix/>
          </a:blip>
          <a:stretch>
            <a:fillRect/>
          </a:stretch>
        </p:blipFill>
        <p:spPr>
          <a:xfrm>
            <a:off x="152400" y="2147675"/>
            <a:ext cx="8839200" cy="222346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08"/>
          <p:cNvSpPr txBox="1"/>
          <p:nvPr>
            <p:ph type="title"/>
          </p:nvPr>
        </p:nvSpPr>
        <p:spPr>
          <a:xfrm>
            <a:off x="311700" y="1113550"/>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DATE PICKER</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&lt;input&gt; elements of type="date" create input fields that let the user enter a date, either with a textbox that validates the input or a special date picker interface.</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578" name="Google Shape;578;p108"/>
          <p:cNvPicPr preferRelativeResize="0"/>
          <p:nvPr/>
        </p:nvPicPr>
        <p:blipFill>
          <a:blip r:embed="rId3">
            <a:alphaModFix/>
          </a:blip>
          <a:stretch>
            <a:fillRect/>
          </a:stretch>
        </p:blipFill>
        <p:spPr>
          <a:xfrm>
            <a:off x="905125" y="3261850"/>
            <a:ext cx="7839075" cy="8001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09"/>
          <p:cNvSpPr txBox="1"/>
          <p:nvPr>
            <p:ph type="title"/>
          </p:nvPr>
        </p:nvSpPr>
        <p:spPr>
          <a:xfrm>
            <a:off x="311700" y="575850"/>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FILE PICKER</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To create a file picker widget, you use the &lt;input&gt; element with its type attribute set to file. It allow you to choose which files (images, pdfs, documents) to send to the server.</a:t>
            </a:r>
            <a:endParaRPr sz="1500">
              <a:solidFill>
                <a:srgbClr val="424242"/>
              </a:solidFill>
              <a:highlight>
                <a:srgbClr val="FEFEFE"/>
              </a:highlight>
              <a:latin typeface="Montserrat"/>
              <a:ea typeface="Montserrat"/>
              <a:cs typeface="Montserrat"/>
              <a:sym typeface="Montserrat"/>
            </a:endParaRPr>
          </a:p>
        </p:txBody>
      </p:sp>
      <p:pic>
        <p:nvPicPr>
          <p:cNvPr id="584" name="Google Shape;584;p109"/>
          <p:cNvPicPr preferRelativeResize="0"/>
          <p:nvPr/>
        </p:nvPicPr>
        <p:blipFill>
          <a:blip r:embed="rId3">
            <a:alphaModFix/>
          </a:blip>
          <a:stretch>
            <a:fillRect/>
          </a:stretch>
        </p:blipFill>
        <p:spPr>
          <a:xfrm>
            <a:off x="152400" y="2975050"/>
            <a:ext cx="8839200" cy="65991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10"/>
          <p:cNvSpPr txBox="1"/>
          <p:nvPr>
            <p:ph type="title"/>
          </p:nvPr>
        </p:nvSpPr>
        <p:spPr>
          <a:xfrm>
            <a:off x="311700" y="716300"/>
            <a:ext cx="8520600" cy="32145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ACTUAL BUTTONS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The radio button isn't actually a button, despite its name; let's move on and look at actual buttons! There are three input types that produce buttons: </a:t>
            </a:r>
            <a:endParaRPr sz="1500">
              <a:solidFill>
                <a:srgbClr val="424242"/>
              </a:solidFill>
              <a:highlight>
                <a:srgbClr val="FEFEFE"/>
              </a:highlight>
              <a:latin typeface="Montserrat"/>
              <a:ea typeface="Montserrat"/>
              <a:cs typeface="Montserrat"/>
              <a:sym typeface="Montserrat"/>
            </a:endParaRPr>
          </a:p>
          <a:p>
            <a:pPr indent="-323850" lvl="0" marL="457200" rtl="0" algn="ctr">
              <a:lnSpc>
                <a:spcPct val="150000"/>
              </a:lnSpc>
              <a:spcBef>
                <a:spcPts val="1000"/>
              </a:spcBef>
              <a:spcAft>
                <a:spcPts val="0"/>
              </a:spcAft>
              <a:buClr>
                <a:srgbClr val="424242"/>
              </a:buClr>
              <a:buSzPts val="1500"/>
              <a:buFont typeface="Montserrat"/>
              <a:buAutoNum type="arabicPeriod"/>
            </a:pPr>
            <a:r>
              <a:rPr lang="en" sz="1500">
                <a:solidFill>
                  <a:srgbClr val="424242"/>
                </a:solidFill>
                <a:highlight>
                  <a:srgbClr val="FEFEFE"/>
                </a:highlight>
                <a:latin typeface="Montserrat"/>
                <a:ea typeface="Montserrat"/>
                <a:cs typeface="Montserrat"/>
                <a:sym typeface="Montserrat"/>
              </a:rPr>
              <a:t>Submit Button</a:t>
            </a:r>
            <a:endParaRPr sz="1500">
              <a:solidFill>
                <a:srgbClr val="424242"/>
              </a:solidFill>
              <a:highlight>
                <a:srgbClr val="FEFEFE"/>
              </a:highlight>
              <a:latin typeface="Montserrat"/>
              <a:ea typeface="Montserrat"/>
              <a:cs typeface="Montserrat"/>
              <a:sym typeface="Montserrat"/>
            </a:endParaRPr>
          </a:p>
          <a:p>
            <a:pPr indent="-323850" lvl="0" marL="457200" rtl="0" algn="ctr">
              <a:lnSpc>
                <a:spcPct val="150000"/>
              </a:lnSpc>
              <a:spcBef>
                <a:spcPts val="0"/>
              </a:spcBef>
              <a:spcAft>
                <a:spcPts val="0"/>
              </a:spcAft>
              <a:buClr>
                <a:srgbClr val="424242"/>
              </a:buClr>
              <a:buSzPts val="1500"/>
              <a:buFont typeface="Montserrat"/>
              <a:buAutoNum type="arabicPeriod"/>
            </a:pPr>
            <a:r>
              <a:rPr lang="en" sz="1500">
                <a:solidFill>
                  <a:srgbClr val="424242"/>
                </a:solidFill>
                <a:highlight>
                  <a:srgbClr val="FEFEFE"/>
                </a:highlight>
                <a:latin typeface="Montserrat"/>
                <a:ea typeface="Montserrat"/>
                <a:cs typeface="Montserrat"/>
                <a:sym typeface="Montserrat"/>
              </a:rPr>
              <a:t>Reset Button</a:t>
            </a:r>
            <a:endParaRPr sz="1500">
              <a:solidFill>
                <a:srgbClr val="424242"/>
              </a:solidFill>
              <a:highlight>
                <a:srgbClr val="FEFEFE"/>
              </a:highlight>
              <a:latin typeface="Montserrat"/>
              <a:ea typeface="Montserrat"/>
              <a:cs typeface="Montserrat"/>
              <a:sym typeface="Montserrat"/>
            </a:endParaRPr>
          </a:p>
          <a:p>
            <a:pPr indent="-323850" lvl="0" marL="457200" rtl="0" algn="ctr">
              <a:lnSpc>
                <a:spcPct val="150000"/>
              </a:lnSpc>
              <a:spcBef>
                <a:spcPts val="0"/>
              </a:spcBef>
              <a:spcAft>
                <a:spcPts val="0"/>
              </a:spcAft>
              <a:buClr>
                <a:srgbClr val="424242"/>
              </a:buClr>
              <a:buSzPts val="1500"/>
              <a:buFont typeface="Montserrat"/>
              <a:buAutoNum type="arabicPeriod"/>
            </a:pPr>
            <a:r>
              <a:rPr lang="en" sz="1500">
                <a:solidFill>
                  <a:srgbClr val="424242"/>
                </a:solidFill>
                <a:highlight>
                  <a:srgbClr val="FEFEFE"/>
                </a:highlight>
                <a:latin typeface="Montserrat"/>
                <a:ea typeface="Montserrat"/>
                <a:cs typeface="Montserrat"/>
                <a:sym typeface="Montserrat"/>
              </a:rPr>
              <a:t>Anonymous Button</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11"/>
          <p:cNvSpPr txBox="1"/>
          <p:nvPr>
            <p:ph type="title"/>
          </p:nvPr>
        </p:nvSpPr>
        <p:spPr>
          <a:xfrm>
            <a:off x="311700" y="575850"/>
            <a:ext cx="8520600" cy="1995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SUBMIT BUTTON</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Sends the form data to the server. </a:t>
            </a:r>
            <a:endParaRPr sz="1500">
              <a:solidFill>
                <a:srgbClr val="424242"/>
              </a:solidFill>
              <a:highlight>
                <a:srgbClr val="FEFEFE"/>
              </a:highlight>
              <a:latin typeface="Montserrat"/>
              <a:ea typeface="Montserrat"/>
              <a:cs typeface="Montserrat"/>
              <a:sym typeface="Montserrat"/>
            </a:endParaRPr>
          </a:p>
        </p:txBody>
      </p:sp>
      <p:pic>
        <p:nvPicPr>
          <p:cNvPr id="595" name="Google Shape;595;p111"/>
          <p:cNvPicPr preferRelativeResize="0"/>
          <p:nvPr/>
        </p:nvPicPr>
        <p:blipFill>
          <a:blip r:embed="rId3">
            <a:alphaModFix/>
          </a:blip>
          <a:stretch>
            <a:fillRect/>
          </a:stretch>
        </p:blipFill>
        <p:spPr>
          <a:xfrm>
            <a:off x="1741425" y="2410525"/>
            <a:ext cx="6234112" cy="226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